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5" r:id="rId1"/>
  </p:sldMasterIdLst>
  <p:sldIdLst>
    <p:sldId id="256" r:id="rId2"/>
    <p:sldId id="279" r:id="rId3"/>
    <p:sldId id="315" r:id="rId4"/>
    <p:sldId id="286" r:id="rId5"/>
    <p:sldId id="285" r:id="rId6"/>
    <p:sldId id="281" r:id="rId7"/>
    <p:sldId id="287" r:id="rId8"/>
    <p:sldId id="283" r:id="rId9"/>
    <p:sldId id="284" r:id="rId10"/>
    <p:sldId id="290" r:id="rId11"/>
    <p:sldId id="316" r:id="rId12"/>
    <p:sldId id="289" r:id="rId13"/>
    <p:sldId id="257" r:id="rId14"/>
    <p:sldId id="260" r:id="rId15"/>
    <p:sldId id="258" r:id="rId16"/>
    <p:sldId id="259" r:id="rId17"/>
    <p:sldId id="291" r:id="rId18"/>
    <p:sldId id="265" r:id="rId19"/>
    <p:sldId id="262" r:id="rId20"/>
    <p:sldId id="263" r:id="rId21"/>
    <p:sldId id="264" r:id="rId22"/>
    <p:sldId id="266" r:id="rId23"/>
    <p:sldId id="272" r:id="rId24"/>
    <p:sldId id="267" r:id="rId25"/>
    <p:sldId id="268" r:id="rId26"/>
    <p:sldId id="269" r:id="rId27"/>
    <p:sldId id="273" r:id="rId28"/>
    <p:sldId id="274" r:id="rId29"/>
    <p:sldId id="275" r:id="rId30"/>
    <p:sldId id="276" r:id="rId31"/>
    <p:sldId id="278" r:id="rId32"/>
    <p:sldId id="277" r:id="rId33"/>
    <p:sldId id="270" r:id="rId34"/>
    <p:sldId id="271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1/10/2025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55790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1/10/2025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50744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1/10/2025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68338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Use This For Two-Column Text Slides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09600" y="1635369"/>
            <a:ext cx="5080000" cy="4490795"/>
          </a:xfrm>
          <a:prstGeom prst="rect">
            <a:avLst/>
          </a:prstGeom>
        </p:spPr>
        <p:txBody>
          <a:bodyPr/>
          <a:lstStyle>
            <a:lvl1pPr marL="228594" indent="-228594">
              <a:buClr>
                <a:schemeClr val="accent1"/>
              </a:buClr>
              <a:buSzPct val="110000"/>
              <a:buFont typeface="Arial" pitchFamily="34" charset="0"/>
              <a:buChar char="•"/>
              <a:defRPr/>
            </a:lvl1pPr>
            <a:lvl2pPr marL="457189" indent="-228594">
              <a:buClr>
                <a:schemeClr val="accent1"/>
              </a:buClr>
              <a:buFont typeface="Arial" pitchFamily="34" charset="0"/>
              <a:buChar char="•"/>
              <a:defRPr sz="2400"/>
            </a:lvl2pPr>
            <a:lvl3pPr marL="685783" indent="-228594">
              <a:buClr>
                <a:schemeClr val="accent1"/>
              </a:buClr>
              <a:buSzPct val="110000"/>
              <a:buFont typeface="Arial" pitchFamily="34" charset="0"/>
              <a:buChar char="•"/>
              <a:defRPr sz="22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buClr>
                <a:srgbClr val="CC3333"/>
              </a:buClr>
              <a:defRPr/>
            </a:lvl4pPr>
          </a:lstStyle>
          <a:p>
            <a:pPr lvl="0"/>
            <a:r>
              <a:rPr lang="en-US" dirty="0"/>
              <a:t>First level in sentence case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1" hasCustomPrompt="1"/>
          </p:nvPr>
        </p:nvSpPr>
        <p:spPr>
          <a:xfrm>
            <a:off x="6423377" y="1635363"/>
            <a:ext cx="5080000" cy="4490795"/>
          </a:xfrm>
          <a:prstGeom prst="rect">
            <a:avLst/>
          </a:prstGeom>
        </p:spPr>
        <p:txBody>
          <a:bodyPr/>
          <a:lstStyle>
            <a:lvl1pPr marL="228594" indent="-228594">
              <a:buClr>
                <a:schemeClr val="accent1"/>
              </a:buClr>
              <a:buSzPct val="110000"/>
              <a:buFont typeface="Arial" pitchFamily="34" charset="0"/>
              <a:buChar char="•"/>
              <a:defRPr/>
            </a:lvl1pPr>
            <a:lvl2pPr marL="457189" indent="-228594">
              <a:buClr>
                <a:schemeClr val="accent1"/>
              </a:buClr>
              <a:buFont typeface="Arial" pitchFamily="34" charset="0"/>
              <a:buChar char="•"/>
              <a:defRPr sz="2400"/>
            </a:lvl2pPr>
            <a:lvl3pPr marL="693721" indent="-236533">
              <a:buClr>
                <a:schemeClr val="accent1"/>
              </a:buClr>
              <a:buSzPct val="110000"/>
              <a:buFont typeface="Arial" pitchFamily="34" charset="0"/>
              <a:buChar char="•"/>
              <a:defRPr sz="22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buClr>
                <a:srgbClr val="CC3333"/>
              </a:buClr>
              <a:defRPr/>
            </a:lvl4pPr>
          </a:lstStyle>
          <a:p>
            <a:pPr lvl="0"/>
            <a:r>
              <a:rPr lang="en-US" dirty="0"/>
              <a:t>First level in sentence case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4185064" y="6370948"/>
            <a:ext cx="3860800" cy="365125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ctr">
              <a:defRPr sz="800">
                <a:solidFill>
                  <a:srgbClr val="FFFFFF"/>
                </a:solidFill>
                <a:latin typeface="Arila"/>
                <a:cs typeface="Arila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629064" y="6370948"/>
            <a:ext cx="2844800" cy="365125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l">
              <a:defRPr sz="8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Date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8757064" y="6370948"/>
            <a:ext cx="2844800" cy="365125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8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fld id="{9257DAD1-48AB-8A4C-A054-135C0212BAA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72253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1/10/2025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80173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1/10/2025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76806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1/10/2025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91883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1/10/2025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06051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1/10/2025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01030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1/10/2025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20667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1/10/2025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2192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1/10/2025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35490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1/10/2025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6052659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78" r:id="rId6"/>
    <p:sldLayoutId id="2147483674" r:id="rId7"/>
    <p:sldLayoutId id="2147483675" r:id="rId8"/>
    <p:sldLayoutId id="2147483676" r:id="rId9"/>
    <p:sldLayoutId id="2147483677" r:id="rId10"/>
    <p:sldLayoutId id="2147483679" r:id="rId11"/>
    <p:sldLayoutId id="2147483686" r:id="rId12"/>
  </p:sldLayoutIdLst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hyperlink" Target="https://gisynw.github.io/geog-247/" TargetMode="External"/><Relationship Id="rId7" Type="http://schemas.openxmlformats.org/officeDocument/2006/relationships/image" Target="../media/image14.png"/><Relationship Id="rId2" Type="http://schemas.openxmlformats.org/officeDocument/2006/relationships/hyperlink" Target="https://gisynw.github.io/ssj-376/Labs/Lab01/Lab01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hyperlink" Target="https://gisynw.github.io/ssj-30262/" TargetMode="External"/><Relationship Id="rId4" Type="http://schemas.openxmlformats.org/officeDocument/2006/relationships/hyperlink" Target="https://gisynw.github.io/geog386/" TargetMode="External"/><Relationship Id="rId9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-project.org/" TargetMode="External"/><Relationship Id="rId2" Type="http://schemas.openxmlformats.org/officeDocument/2006/relationships/hyperlink" Target="https://rstudio-education.github.io/hopr/index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osit.co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cran.r-project.org/doc/manuals/r-release/R-intro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hiny.posit.co/r/gallery/" TargetMode="External"/><Relationship Id="rId5" Type="http://schemas.openxmlformats.org/officeDocument/2006/relationships/hyperlink" Target="https://rkabacoff.github.io/datavis/" TargetMode="External"/><Relationship Id="rId4" Type="http://schemas.openxmlformats.org/officeDocument/2006/relationships/hyperlink" Target="https://r4ds.had.co.nz/data-visualisation.html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cran.r-project.org/web/packages/HSAUR/vignettes/Ch_introduction_to_R.pdf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www.google.com/maps/d/viewer?mid=10q8FOtqV2enxkcSktZagnJd4XzC2ZA0&amp;ll=40.237766793632474%2C2.78716745623651&amp;z=3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s://google.github.io/styleguide/Rguide.html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mailto:yanawu@clarku.edu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m/Multivariate-Analysis-Joseph-Anderson-William/dp/9353501350/ref=pd_cp_14_2/144-5828787-2724822?_encoding=UTF8&amp;pd_rd_i=9353501350&amp;pd_rd_r=397e3554-2af1-476b-8336-5c1018af6453&amp;pd_rd_w=Q3cmn&amp;pd_rd_wg=XzEv7&amp;pf_rd_p=0e5324e1-c848-4872-bbd5-5be6baedf80e&amp;pf_rd_r=FYB3ZG6A42Z1ANQMRH1V&amp;psc=1&amp;refRID=FYB3ZG6A42Z1ANQMRH1V" TargetMode="External"/><Relationship Id="rId2" Type="http://schemas.openxmlformats.org/officeDocument/2006/relationships/hyperlink" Target="https://nam10.safelinks.protection.outlook.com/?url=https%3A%2F%2Fwww.openintro.org%2Fbook%2Fos%2F&amp;data=04%7C01%7Crpontius%40clarku.edu%7Ca3e68f94d2f54e2e944508d8d58401b1%7Cb5b2263d68aa453eb972aa1421410f80%7C0%7C0%7C637494110261174984%7CUnknown%7CTWFpbGZsb3d8eyJWIjoiMC4wLjAwMDAiLCJQIjoiV2luMzIiLCJBTiI6Ik1haWwiLCJXVCI6Mn0%3D%7C1000&amp;sdata=6KuNr3ATGYQSxXwVfzJNl2Xe34seKudimIpbZP7fyh4%3D&amp;reserved=0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75485B9-8EE1-447A-9C08-F7D6B532A8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colorful background with waves&#10;&#10;Description automatically generated with medium confidence">
            <a:extLst>
              <a:ext uri="{FF2B5EF4-FFF2-40B4-BE49-F238E27FC236}">
                <a16:creationId xmlns:a16="http://schemas.microsoft.com/office/drawing/2014/main" id="{1734BD9E-DDD5-C150-8BA0-0B1B13AE068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1111"/>
          <a:stretch/>
        </p:blipFill>
        <p:spPr>
          <a:xfrm>
            <a:off x="0" y="0"/>
            <a:ext cx="12191980" cy="685798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963707F-B98C-4143-AFCF-D6B56C975C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4059" y="457200"/>
            <a:ext cx="5010912" cy="9144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8D2DFBB-460D-4ECB-BD76-509C99DAD6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5583" y="601197"/>
            <a:ext cx="5009388" cy="5789368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E3439C-E1CA-A039-1552-7B23AB7007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7126" y="1419226"/>
            <a:ext cx="4320227" cy="2009774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WEEK 01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68257F-038A-0EA6-639C-0A99438B1E4E}"/>
              </a:ext>
            </a:extLst>
          </p:cNvPr>
          <p:cNvSpPr txBox="1"/>
          <p:nvPr/>
        </p:nvSpPr>
        <p:spPr>
          <a:xfrm>
            <a:off x="837126" y="3915280"/>
            <a:ext cx="391212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FFFF">
                    <a:alpha val="75000"/>
                  </a:srgbClr>
                </a:solidFill>
              </a:rPr>
              <a:t>Instructor: Yanan Wu</a:t>
            </a:r>
          </a:p>
          <a:p>
            <a:r>
              <a:rPr lang="en-US" sz="3200" dirty="0">
                <a:solidFill>
                  <a:srgbClr val="FFFFFF">
                    <a:alpha val="75000"/>
                  </a:srgbClr>
                </a:solidFill>
              </a:rPr>
              <a:t>TA: Khadija Nisar</a:t>
            </a:r>
          </a:p>
          <a:p>
            <a:r>
              <a:rPr lang="en-US" sz="3200" dirty="0">
                <a:solidFill>
                  <a:srgbClr val="FFFFFF">
                    <a:alpha val="75000"/>
                  </a:srgbClr>
                </a:solidFill>
              </a:rPr>
              <a:t> </a:t>
            </a:r>
          </a:p>
          <a:p>
            <a:r>
              <a:rPr lang="en-US" sz="3200" dirty="0">
                <a:solidFill>
                  <a:srgbClr val="FFFFFF">
                    <a:alpha val="75000"/>
                  </a:srgbClr>
                </a:solidFill>
              </a:rPr>
              <a:t>Spring 2025</a:t>
            </a:r>
          </a:p>
          <a:p>
            <a:endParaRPr lang="en-US" sz="3200" dirty="0">
              <a:solidFill>
                <a:srgbClr val="FFFFFF">
                  <a:alpha val="75000"/>
                </a:srgbClr>
              </a:solidFill>
            </a:endParaRP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6391301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85FF4-BD3E-E7CA-09BE-83BBF37F3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23140"/>
          </a:xfrm>
        </p:spPr>
        <p:txBody>
          <a:bodyPr/>
          <a:lstStyle/>
          <a:p>
            <a:r>
              <a:rPr lang="en-US" dirty="0"/>
              <a:t>Important dates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CEB13A-674D-7CD3-3E12-1C6C4ABF55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353312"/>
            <a:ext cx="11029615" cy="4398264"/>
          </a:xfrm>
        </p:spPr>
        <p:txBody>
          <a:bodyPr>
            <a:normAutofit/>
          </a:bodyPr>
          <a:lstStyle/>
          <a:p>
            <a:r>
              <a:rPr lang="en-US" b="1" dirty="0"/>
              <a:t>Jan 22. </a:t>
            </a:r>
            <a:r>
              <a:rPr lang="en-US" b="0" i="0" dirty="0">
                <a:solidFill>
                  <a:srgbClr val="000000"/>
                </a:solidFill>
                <a:effectLst/>
                <a:latin typeface="Source Sans Pro" panose="020B0503030403020204" pitchFamily="34" charset="0"/>
              </a:rPr>
              <a:t>Add/Drop ends (&amp; last day to request audit) Full Semester</a:t>
            </a: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Source Sans Pro" panose="020B0503030403020204" pitchFamily="34" charset="0"/>
              </a:rPr>
              <a:t>No class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00000"/>
                </a:solidFill>
                <a:latin typeface="Source Sans Pro" panose="020B0503030403020204" pitchFamily="34" charset="0"/>
              </a:rPr>
              <a:t>Jan 20. University holiday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00000"/>
                </a:solidFill>
                <a:latin typeface="Source Sans Pro" panose="020B0503030403020204" pitchFamily="34" charset="0"/>
              </a:rPr>
              <a:t>Feb 17. Wellness day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March 3-7 Spring Break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March 24-27 AAG Conference</a:t>
            </a:r>
          </a:p>
          <a:p>
            <a:r>
              <a:rPr lang="en-US" dirty="0">
                <a:solidFill>
                  <a:srgbClr val="000000"/>
                </a:solidFill>
                <a:latin typeface="Source Sans Pro" panose="020B0503030403020204" pitchFamily="34" charset="0"/>
              </a:rPr>
              <a:t>Final project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April 14-24 Working on final project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April 28 – May 1 Final project presentation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May 5 Final report due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65470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7FBE67-7E6F-6E6F-FC99-22EAEC14BB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535716"/>
            <a:ext cx="11029616" cy="550572"/>
          </a:xfrm>
        </p:spPr>
        <p:txBody>
          <a:bodyPr/>
          <a:lstStyle/>
          <a:p>
            <a:r>
              <a:rPr lang="en-US" dirty="0"/>
              <a:t>COURSE WEBSITE</a:t>
            </a:r>
            <a:r>
              <a:rPr lang="en-US" altLang="zh-CN" dirty="0"/>
              <a:t>s</a:t>
            </a:r>
            <a:r>
              <a:rPr lang="en-US" dirty="0"/>
              <a:t> ON GITHUB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7C1A4A-EA13-3EA7-F886-BA35DE5198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6507" y="3718475"/>
            <a:ext cx="2213546" cy="391485"/>
          </a:xfrm>
        </p:spPr>
        <p:txBody>
          <a:bodyPr>
            <a:normAutofit/>
          </a:bodyPr>
          <a:lstStyle/>
          <a:p>
            <a:r>
              <a:rPr lang="en-US" dirty="0">
                <a:hlinkClick r:id="rId2"/>
              </a:rPr>
              <a:t>Spatial Database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93D45D8-17CA-B40F-6A6B-BA912C19DE0E}"/>
              </a:ext>
            </a:extLst>
          </p:cNvPr>
          <p:cNvSpPr txBox="1">
            <a:spLocks/>
          </p:cNvSpPr>
          <p:nvPr/>
        </p:nvSpPr>
        <p:spPr>
          <a:xfrm>
            <a:off x="6510478" y="3513228"/>
            <a:ext cx="2595480" cy="6675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hlinkClick r:id="rId3"/>
              </a:rPr>
              <a:t>Intermediate Statistics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20992B8-FD45-3A0C-5BD2-021ECDB85B50}"/>
              </a:ext>
            </a:extLst>
          </p:cNvPr>
          <p:cNvSpPr txBox="1">
            <a:spLocks/>
          </p:cNvSpPr>
          <p:nvPr/>
        </p:nvSpPr>
        <p:spPr>
          <a:xfrm>
            <a:off x="1244560" y="6508535"/>
            <a:ext cx="4164544" cy="3947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hlinkClick r:id="rId4"/>
              </a:rPr>
              <a:t>Python Programming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F41F0E8-80D4-345B-0598-7A31EC2E9B6F}"/>
              </a:ext>
            </a:extLst>
          </p:cNvPr>
          <p:cNvSpPr txBox="1">
            <a:spLocks/>
          </p:cNvSpPr>
          <p:nvPr/>
        </p:nvSpPr>
        <p:spPr>
          <a:xfrm>
            <a:off x="6969176" y="6441240"/>
            <a:ext cx="4164544" cy="4749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hlinkClick r:id="rId5"/>
              </a:rPr>
              <a:t>Web Mapping</a:t>
            </a:r>
            <a:endParaRPr lang="en-US" dirty="0"/>
          </a:p>
        </p:txBody>
      </p:sp>
      <p:pic>
        <p:nvPicPr>
          <p:cNvPr id="8" name="Picture 7" descr="A logo of a globe and a snake&#10;&#10;Description automatically generated">
            <a:extLst>
              <a:ext uri="{FF2B5EF4-FFF2-40B4-BE49-F238E27FC236}">
                <a16:creationId xmlns:a16="http://schemas.microsoft.com/office/drawing/2014/main" id="{BEF7A273-0D7C-0603-A382-10E3659828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4560" y="4160639"/>
            <a:ext cx="2377440" cy="2377440"/>
          </a:xfrm>
          <a:prstGeom prst="rect">
            <a:avLst/>
          </a:prstGeom>
        </p:spPr>
      </p:pic>
      <p:pic>
        <p:nvPicPr>
          <p:cNvPr id="10" name="Picture 9" descr="A colorful circle with graphics and a map&#10;&#10;Description automatically generated with medium confidence">
            <a:extLst>
              <a:ext uri="{FF2B5EF4-FFF2-40B4-BE49-F238E27FC236}">
                <a16:creationId xmlns:a16="http://schemas.microsoft.com/office/drawing/2014/main" id="{F5C956BE-9842-80BB-5D2D-9A834B851A5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9498" y="1252728"/>
            <a:ext cx="2377440" cy="2377440"/>
          </a:xfrm>
          <a:prstGeom prst="rect">
            <a:avLst/>
          </a:prstGeom>
        </p:spPr>
      </p:pic>
      <p:pic>
        <p:nvPicPr>
          <p:cNvPr id="12" name="Picture 11" descr="A logo of a browser with a globe and a pin&#10;&#10;Description automatically generated">
            <a:extLst>
              <a:ext uri="{FF2B5EF4-FFF2-40B4-BE49-F238E27FC236}">
                <a16:creationId xmlns:a16="http://schemas.microsoft.com/office/drawing/2014/main" id="{5AFE229C-82F7-F91F-2969-8C7028EEC37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9498" y="4097037"/>
            <a:ext cx="2377440" cy="237744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8D069DB-DA32-0959-916E-FE43A38DDA9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54680" y="1252728"/>
            <a:ext cx="2377440" cy="2415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2168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907DCF-721C-9508-01CB-9CE07D9615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04852"/>
          </a:xfrm>
        </p:spPr>
        <p:txBody>
          <a:bodyPr>
            <a:normAutofit fontScale="90000"/>
          </a:bodyPr>
          <a:lstStyle/>
          <a:p>
            <a:r>
              <a:rPr lang="en-US" dirty="0"/>
              <a:t>software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371D41-9832-9023-6D58-709F148A1E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1435607"/>
            <a:ext cx="11029615" cy="3282697"/>
          </a:xfrm>
        </p:spPr>
        <p:txBody>
          <a:bodyPr>
            <a:normAutofit/>
          </a:bodyPr>
          <a:lstStyle/>
          <a:p>
            <a:r>
              <a:rPr lang="en-US" sz="2400" dirty="0"/>
              <a:t>R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R-Studio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200" dirty="0"/>
              <a:t>Open-source IDE (integrated development environment)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US" sz="22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471809F-C3C0-E273-A913-956504C5CFA4}"/>
              </a:ext>
            </a:extLst>
          </p:cNvPr>
          <p:cNvSpPr txBox="1">
            <a:spLocks/>
          </p:cNvSpPr>
          <p:nvPr/>
        </p:nvSpPr>
        <p:spPr>
          <a:xfrm>
            <a:off x="581192" y="2505456"/>
            <a:ext cx="11029615" cy="4937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57D226-0A4A-A70E-48C6-7FDABA8D0F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503" y="4221345"/>
            <a:ext cx="2407980" cy="904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0065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0D52E1-A985-F05E-3DB3-FA1F8CD9DF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97255"/>
          </a:xfrm>
        </p:spPr>
        <p:txBody>
          <a:bodyPr/>
          <a:lstStyle/>
          <a:p>
            <a:r>
              <a:rPr lang="en-US" dirty="0"/>
              <a:t>Preamble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7BC616-FD20-0CC3-4E9B-925D39405D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604211"/>
            <a:ext cx="11029615" cy="1577901"/>
          </a:xfrm>
        </p:spPr>
        <p:txBody>
          <a:bodyPr/>
          <a:lstStyle/>
          <a:p>
            <a:r>
              <a:rPr lang="en-US" dirty="0"/>
              <a:t>A good online textbook, </a:t>
            </a:r>
            <a:r>
              <a:rPr lang="en-US" dirty="0">
                <a:hlinkClick r:id="rId2"/>
              </a:rPr>
              <a:t>Hands-on Programming with R</a:t>
            </a:r>
            <a:r>
              <a:rPr lang="en-US" dirty="0"/>
              <a:t>, for R beginner. </a:t>
            </a:r>
          </a:p>
          <a:p>
            <a:r>
              <a:rPr lang="en-US" dirty="0"/>
              <a:t>Explore the R project website: </a:t>
            </a:r>
            <a:r>
              <a:rPr lang="en-US" dirty="0">
                <a:hlinkClick r:id="rId3"/>
              </a:rPr>
              <a:t>https://www.r-project.org/</a:t>
            </a:r>
            <a:endParaRPr lang="en-US" dirty="0"/>
          </a:p>
          <a:p>
            <a:r>
              <a:rPr lang="en-US" dirty="0"/>
              <a:t>Explore R Studio: </a:t>
            </a:r>
            <a:r>
              <a:rPr lang="en-US" dirty="0">
                <a:hlinkClick r:id="rId4"/>
              </a:rPr>
              <a:t>https://posit.co/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55542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B2D42-357C-B1A6-9BD8-35AA7EF9E9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67844"/>
          </a:xfrm>
        </p:spPr>
        <p:txBody>
          <a:bodyPr/>
          <a:lstStyle/>
          <a:p>
            <a:r>
              <a:rPr lang="en-US" dirty="0"/>
              <a:t>R-INTRODUCTION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0DE883-575A-D8AA-9F01-D0BDB9E3A5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1" y="1350264"/>
            <a:ext cx="11029615" cy="567844"/>
          </a:xfrm>
        </p:spPr>
        <p:txBody>
          <a:bodyPr/>
          <a:lstStyle/>
          <a:p>
            <a:r>
              <a:rPr lang="en-US" dirty="0"/>
              <a:t>An online free learning source:  </a:t>
            </a:r>
            <a:r>
              <a:rPr lang="en-US" dirty="0">
                <a:hlinkClick r:id="rId2"/>
              </a:rPr>
              <a:t>An Introduction to R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A0EA8D-5246-A32D-4815-EF7401CB2BD3}"/>
              </a:ext>
            </a:extLst>
          </p:cNvPr>
          <p:cNvSpPr txBox="1"/>
          <p:nvPr/>
        </p:nvSpPr>
        <p:spPr>
          <a:xfrm>
            <a:off x="2218268" y="1998372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Manipulation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2ABC7AB-8C96-D4B3-A1D2-E0BB80F5D4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2311" y="2568450"/>
            <a:ext cx="3739889" cy="413028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4D704B2-E657-F7E3-85CE-A7D7388ADC90}"/>
              </a:ext>
            </a:extLst>
          </p:cNvPr>
          <p:cNvSpPr txBox="1"/>
          <p:nvPr/>
        </p:nvSpPr>
        <p:spPr>
          <a:xfrm>
            <a:off x="8229601" y="3984987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Interactive Applications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4726345-900F-C015-C861-8F342B6E1EC9}"/>
              </a:ext>
            </a:extLst>
          </p:cNvPr>
          <p:cNvSpPr txBox="1"/>
          <p:nvPr/>
        </p:nvSpPr>
        <p:spPr>
          <a:xfrm>
            <a:off x="6629400" y="2098077"/>
            <a:ext cx="5207001" cy="15337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306000" indent="-306000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630000" indent="-306000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00000" indent="-270000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242000" indent="-234000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602000" indent="-234000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1900000" indent="-2286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>
                <a:solidFill>
                  <a:schemeClr val="tx2"/>
                </a:solidFill>
              </a:defRPr>
            </a:lvl6pPr>
            <a:lvl7pPr marL="2200000" indent="-2286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>
                <a:solidFill>
                  <a:schemeClr val="tx2"/>
                </a:solidFill>
              </a:defRPr>
            </a:lvl7pPr>
            <a:lvl8pPr marL="2500000" indent="-2286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>
                <a:solidFill>
                  <a:schemeClr val="tx2"/>
                </a:solidFill>
              </a:defRPr>
            </a:lvl8pPr>
            <a:lvl9pPr marL="2800000" indent="-2286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>
                <a:solidFill>
                  <a:schemeClr val="tx2"/>
                </a:solidFill>
              </a:defRPr>
            </a:lvl9pPr>
          </a:lstStyle>
          <a:p>
            <a:pPr marL="0" indent="0" algn="ctr">
              <a:buNone/>
            </a:pPr>
            <a:r>
              <a:rPr lang="en-US" dirty="0"/>
              <a:t>Data Visualization</a:t>
            </a:r>
          </a:p>
          <a:p>
            <a:endParaRPr lang="en-US" dirty="0"/>
          </a:p>
          <a:p>
            <a:r>
              <a:rPr lang="en-US" dirty="0"/>
              <a:t>Data Visualization Section in </a:t>
            </a:r>
            <a:r>
              <a:rPr lang="en-US" dirty="0">
                <a:hlinkClick r:id="rId4"/>
              </a:rPr>
              <a:t>R for Data Science</a:t>
            </a:r>
            <a:endParaRPr lang="en-US" dirty="0"/>
          </a:p>
          <a:p>
            <a:r>
              <a:rPr lang="en-US" dirty="0">
                <a:hlinkClick r:id="rId5"/>
              </a:rPr>
              <a:t>Modern Data Visualization with R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9B4895F-93C4-229F-839F-F40E65141117}"/>
              </a:ext>
            </a:extLst>
          </p:cNvPr>
          <p:cNvSpPr txBox="1"/>
          <p:nvPr/>
        </p:nvSpPr>
        <p:spPr>
          <a:xfrm>
            <a:off x="6739467" y="4707467"/>
            <a:ext cx="4047065" cy="14483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indent="0" algn="ctr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630000" indent="-306000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00000" indent="-270000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242000" indent="-234000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602000" indent="-234000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1900000" indent="-2286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>
                <a:solidFill>
                  <a:schemeClr val="tx2"/>
                </a:solidFill>
              </a:defRPr>
            </a:lvl6pPr>
            <a:lvl7pPr marL="2200000" indent="-2286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>
                <a:solidFill>
                  <a:schemeClr val="tx2"/>
                </a:solidFill>
              </a:defRPr>
            </a:lvl7pPr>
            <a:lvl8pPr marL="2500000" indent="-2286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>
                <a:solidFill>
                  <a:schemeClr val="tx2"/>
                </a:solidFill>
              </a:defRPr>
            </a:lvl8pPr>
            <a:lvl9pPr marL="2800000" indent="-2286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>
                <a:solidFill>
                  <a:schemeClr val="tx2"/>
                </a:solidFill>
              </a:defRPr>
            </a:lvl9pPr>
          </a:lstStyle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en-US" dirty="0">
                <a:hlinkClick r:id="rId6"/>
              </a:rPr>
              <a:t>Shiny Gallery in R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5623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ABC362E-1B18-9966-A9CB-F82CFEA7AB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46331"/>
          </a:xfrm>
        </p:spPr>
        <p:txBody>
          <a:bodyPr/>
          <a:lstStyle/>
          <a:p>
            <a:r>
              <a:rPr lang="en-US" dirty="0"/>
              <a:t>R - Introduction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5BB354-13AE-5762-F3DF-53CFFD1955AC}"/>
              </a:ext>
            </a:extLst>
          </p:cNvPr>
          <p:cNvSpPr txBox="1"/>
          <p:nvPr/>
        </p:nvSpPr>
        <p:spPr>
          <a:xfrm>
            <a:off x="482602" y="2125132"/>
            <a:ext cx="5613398" cy="24437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indent="0" algn="ctr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630000" indent="-306000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00000" indent="-270000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242000" indent="-234000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602000" indent="-234000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1900000" indent="-2286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>
                <a:solidFill>
                  <a:schemeClr val="tx2"/>
                </a:solidFill>
              </a:defRPr>
            </a:lvl6pPr>
            <a:lvl7pPr marL="2200000" indent="-2286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>
                <a:solidFill>
                  <a:schemeClr val="tx2"/>
                </a:solidFill>
              </a:defRPr>
            </a:lvl7pPr>
            <a:lvl8pPr marL="2500000" indent="-2286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>
                <a:solidFill>
                  <a:schemeClr val="tx2"/>
                </a:solidFill>
              </a:defRPr>
            </a:lvl8pPr>
            <a:lvl9pPr marL="2800000" indent="-2286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>
                <a:solidFill>
                  <a:schemeClr val="tx2"/>
                </a:solidFill>
              </a:defRPr>
            </a:lvl9pPr>
          </a:lstStyle>
          <a:p>
            <a:endParaRPr lang="en-US" dirty="0"/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en-US" dirty="0"/>
              <a:t>Descriptive analysis (mean, median.,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en-US" dirty="0"/>
              <a:t>Regression analyses (linear, logistic, </a:t>
            </a:r>
            <a:r>
              <a:rPr lang="en-US" dirty="0" err="1"/>
              <a:t>ect</a:t>
            </a:r>
            <a:r>
              <a:rPr lang="en-US" dirty="0"/>
              <a:t>)</a:t>
            </a: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en-US" dirty="0"/>
              <a:t>Time series analysis (ARIMA,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en-US" dirty="0"/>
              <a:t>Multivariate analysis (PCA, factor analysis)</a:t>
            </a: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en-US" dirty="0">
                <a:hlinkClick r:id="rId2"/>
              </a:rPr>
              <a:t>A handbook of statistical analysis in R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BB5179-0B40-9AE5-22CE-E99EBD4AC387}"/>
              </a:ext>
            </a:extLst>
          </p:cNvPr>
          <p:cNvSpPr txBox="1"/>
          <p:nvPr/>
        </p:nvSpPr>
        <p:spPr>
          <a:xfrm>
            <a:off x="6942665" y="1666281"/>
            <a:ext cx="381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Geospatial Data Analysis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595609F-EEA2-A807-0BF2-59572CBE4E12}"/>
              </a:ext>
            </a:extLst>
          </p:cNvPr>
          <p:cNvSpPr txBox="1"/>
          <p:nvPr/>
        </p:nvSpPr>
        <p:spPr>
          <a:xfrm>
            <a:off x="1532467" y="1666281"/>
            <a:ext cx="19219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Statistical Analysis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97BA49B-23EC-8730-9EB6-3A359BEE2E74}"/>
              </a:ext>
            </a:extLst>
          </p:cNvPr>
          <p:cNvSpPr txBox="1"/>
          <p:nvPr/>
        </p:nvSpPr>
        <p:spPr>
          <a:xfrm>
            <a:off x="6832599" y="2563894"/>
            <a:ext cx="3522133" cy="15662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indent="0" algn="ctr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630000" indent="-306000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00000" indent="-270000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242000" indent="-234000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602000" indent="-234000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1900000" indent="-2286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>
                <a:solidFill>
                  <a:schemeClr val="tx2"/>
                </a:solidFill>
              </a:defRPr>
            </a:lvl6pPr>
            <a:lvl7pPr marL="2200000" indent="-2286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>
                <a:solidFill>
                  <a:schemeClr val="tx2"/>
                </a:solidFill>
              </a:defRPr>
            </a:lvl7pPr>
            <a:lvl8pPr marL="2500000" indent="-2286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>
                <a:solidFill>
                  <a:schemeClr val="tx2"/>
                </a:solidFill>
              </a:defRPr>
            </a:lvl8pPr>
            <a:lvl9pPr marL="2800000" indent="-2286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>
                <a:solidFill>
                  <a:schemeClr val="tx2"/>
                </a:solidFill>
              </a:defRPr>
            </a:lvl9pPr>
          </a:lstStyle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en-US" dirty="0"/>
              <a:t>Handle raster and vector data</a:t>
            </a: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en-US" dirty="0"/>
              <a:t>Analyze spatial data with sf, </a:t>
            </a:r>
            <a:r>
              <a:rPr lang="en-US" dirty="0" err="1"/>
              <a:t>sp</a:t>
            </a:r>
            <a:r>
              <a:rPr lang="en-US" dirty="0"/>
              <a:t> or raster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23900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5C2BE-4B03-D4E6-DFE7-810B47CD22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42444"/>
          </a:xfrm>
        </p:spPr>
        <p:txBody>
          <a:bodyPr/>
          <a:lstStyle/>
          <a:p>
            <a:r>
              <a:rPr lang="en-US" dirty="0"/>
              <a:t>R - Introduction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8C42D4-80EE-B95F-F8EC-712863166656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537925" y="1474868"/>
            <a:ext cx="8105775" cy="24160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marL="0" indent="0" algn="ctr">
              <a:buNone/>
            </a:pPr>
            <a:r>
              <a:rPr lang="en-US" sz="2400" dirty="0"/>
              <a:t>Machine Learning</a:t>
            </a:r>
          </a:p>
          <a:p>
            <a:pPr marL="0" indent="0" algn="ctr">
              <a:buNone/>
            </a:pP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Implement supervised learning (classification, regression).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Apply unsupervised learning (clustering, dimensionality reduction).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Perform deep learning with packages like </a:t>
            </a:r>
            <a:r>
              <a:rPr lang="en-US" dirty="0" err="1"/>
              <a:t>keras</a:t>
            </a:r>
            <a:r>
              <a:rPr lang="en-US" dirty="0"/>
              <a:t> or torch.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Evaluate models using cross-validation and other metrics.</a:t>
            </a:r>
          </a:p>
        </p:txBody>
      </p:sp>
    </p:spTree>
    <p:extLst>
      <p:ext uri="{BB962C8B-B14F-4D97-AF65-F5344CB8AC3E}">
        <p14:creationId xmlns:p14="http://schemas.microsoft.com/office/powerpoint/2010/main" val="4785095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F6AEF-9C5D-06DD-C3B6-4393AB0802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23140"/>
          </a:xfrm>
        </p:spPr>
        <p:txBody>
          <a:bodyPr/>
          <a:lstStyle/>
          <a:p>
            <a:r>
              <a:rPr lang="en-US" dirty="0"/>
              <a:t>COURSE 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6EA269-3002-E778-5389-57E9F332E6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201" y="1325880"/>
            <a:ext cx="11029615" cy="32278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Week 2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Foundations of Inferential Statistics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dirty="0"/>
              <a:t>Point estimates and sampling variability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dirty="0"/>
              <a:t>Confidence intervals and hypothesis testing 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dirty="0"/>
              <a:t>…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Inference for numerical data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dirty="0"/>
              <a:t>t-distribution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dirty="0"/>
              <a:t>… 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86468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E1A827-5F7B-1C9B-DFDA-1A7B41DDD1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olorful background with waves&#10;&#10;Description automatically generated with medium confidence">
            <a:extLst>
              <a:ext uri="{FF2B5EF4-FFF2-40B4-BE49-F238E27FC236}">
                <a16:creationId xmlns:a16="http://schemas.microsoft.com/office/drawing/2014/main" id="{80B863BA-C9D0-A0B2-5422-A717FE65BEA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1111"/>
          <a:stretch/>
        </p:blipFill>
        <p:spPr>
          <a:xfrm>
            <a:off x="20" y="12"/>
            <a:ext cx="12191980" cy="68579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5F13AC-84C1-CB46-6321-DCE6853170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7126" y="1693546"/>
            <a:ext cx="4320227" cy="2009774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WEEK 01 </a:t>
            </a:r>
            <a:br>
              <a:rPr lang="en-US" sz="4000" dirty="0">
                <a:solidFill>
                  <a:srgbClr val="FFFFFF"/>
                </a:solidFill>
              </a:rPr>
            </a:br>
            <a:br>
              <a:rPr lang="en-US" sz="4000" dirty="0">
                <a:solidFill>
                  <a:srgbClr val="FFFFFF"/>
                </a:solidFill>
              </a:rPr>
            </a:br>
            <a:r>
              <a:rPr lang="en-US" sz="4000" dirty="0">
                <a:solidFill>
                  <a:srgbClr val="FFFFFF"/>
                </a:solidFill>
              </a:rPr>
              <a:t>lab session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11D3B9-9728-4880-CDAB-01882AFA691F}"/>
              </a:ext>
            </a:extLst>
          </p:cNvPr>
          <p:cNvSpPr txBox="1"/>
          <p:nvPr/>
        </p:nvSpPr>
        <p:spPr>
          <a:xfrm>
            <a:off x="837126" y="4289196"/>
            <a:ext cx="391212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FFFF">
                    <a:alpha val="75000"/>
                  </a:srgbClr>
                </a:solidFill>
              </a:rPr>
              <a:t>Instructor: Yanan Wu</a:t>
            </a:r>
          </a:p>
          <a:p>
            <a:r>
              <a:rPr lang="en-US" sz="3200" dirty="0">
                <a:solidFill>
                  <a:srgbClr val="FFFFFF">
                    <a:alpha val="75000"/>
                  </a:srgbClr>
                </a:solidFill>
              </a:rPr>
              <a:t>TA: Khadija Nisar</a:t>
            </a:r>
          </a:p>
          <a:p>
            <a:r>
              <a:rPr lang="en-US" sz="3200" dirty="0">
                <a:solidFill>
                  <a:srgbClr val="FFFFFF">
                    <a:alpha val="75000"/>
                  </a:srgbClr>
                </a:solidFill>
              </a:rPr>
              <a:t> </a:t>
            </a:r>
          </a:p>
          <a:p>
            <a:r>
              <a:rPr lang="en-US" sz="3200" dirty="0">
                <a:solidFill>
                  <a:srgbClr val="FFFFFF">
                    <a:alpha val="75000"/>
                  </a:srgbClr>
                </a:solidFill>
              </a:rPr>
              <a:t>Spring 2025</a:t>
            </a:r>
          </a:p>
          <a:p>
            <a:endParaRPr lang="en-US" sz="3200" dirty="0">
              <a:solidFill>
                <a:srgbClr val="FFFFFF">
                  <a:alpha val="75000"/>
                </a:srgbClr>
              </a:solidFill>
            </a:endParaRP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216431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522736-1C8F-D258-ECC8-5331837B42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3488" y="1481328"/>
            <a:ext cx="11029615" cy="139662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 panes</a:t>
            </a:r>
          </a:p>
          <a:p>
            <a:pPr lvl="1"/>
            <a:r>
              <a:rPr lang="en-US" dirty="0"/>
              <a:t>Left pane: R console</a:t>
            </a:r>
          </a:p>
          <a:p>
            <a:pPr lvl="1"/>
            <a:r>
              <a:rPr lang="en-US" dirty="0"/>
              <a:t>Right top pane: includes tabs such as </a:t>
            </a:r>
            <a:r>
              <a:rPr lang="en-US" i="1" dirty="0"/>
              <a:t>Environment</a:t>
            </a:r>
            <a:r>
              <a:rPr lang="en-US" dirty="0"/>
              <a:t> and </a:t>
            </a:r>
            <a:r>
              <a:rPr lang="en-US" i="1" dirty="0"/>
              <a:t>History</a:t>
            </a:r>
          </a:p>
          <a:p>
            <a:pPr lvl="1"/>
            <a:r>
              <a:rPr lang="en-US" i="1" dirty="0"/>
              <a:t>Right bottom pane: File, Plots, Packages, Help and Viewer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782E5CF-FD67-1DB2-A1FC-9DD02AAEBED4}"/>
              </a:ext>
            </a:extLst>
          </p:cNvPr>
          <p:cNvSpPr txBox="1">
            <a:spLocks/>
          </p:cNvSpPr>
          <p:nvPr/>
        </p:nvSpPr>
        <p:spPr>
          <a:xfrm>
            <a:off x="581192" y="702156"/>
            <a:ext cx="11029616" cy="59324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Overview of RSTUDIO INTERFACE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F58720-DE3A-08CF-4402-470FF53E74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8468" y="3294247"/>
            <a:ext cx="6150543" cy="3288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5330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4A5335-D044-A9D6-F5A6-83E3CFFAEC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50572"/>
          </a:xfrm>
        </p:spPr>
        <p:txBody>
          <a:bodyPr/>
          <a:lstStyle/>
          <a:p>
            <a:r>
              <a:rPr lang="en-US" dirty="0"/>
              <a:t>Yanan </a:t>
            </a:r>
            <a:r>
              <a:rPr lang="en-US" dirty="0" err="1"/>
              <a:t>wu</a:t>
            </a:r>
            <a:r>
              <a:rPr lang="en-US" dirty="0"/>
              <a:t> – visiting assistant professor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C54241-0AA1-AB79-764C-33BEE4C436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1371600"/>
            <a:ext cx="11029615" cy="402336"/>
          </a:xfrm>
        </p:spPr>
        <p:txBody>
          <a:bodyPr/>
          <a:lstStyle/>
          <a:p>
            <a:r>
              <a:rPr lang="en-US" dirty="0"/>
              <a:t>Education &amp; Experience</a:t>
            </a:r>
          </a:p>
        </p:txBody>
      </p:sp>
      <p:pic>
        <p:nvPicPr>
          <p:cNvPr id="5" name="Picture 4">
            <a:hlinkClick r:id="rId2"/>
            <a:extLst>
              <a:ext uri="{FF2B5EF4-FFF2-40B4-BE49-F238E27FC236}">
                <a16:creationId xmlns:a16="http://schemas.microsoft.com/office/drawing/2014/main" id="{CE1E62D1-9FDA-1F7B-7898-9F807EE6C5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0766" y="1892808"/>
            <a:ext cx="8296977" cy="4263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6075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81B12-E785-47B2-9AE5-940E48C253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445" y="1295400"/>
            <a:ext cx="11029615" cy="995413"/>
          </a:xfrm>
        </p:spPr>
        <p:txBody>
          <a:bodyPr>
            <a:normAutofit/>
          </a:bodyPr>
          <a:lstStyle/>
          <a:p>
            <a:r>
              <a:rPr lang="en-US" dirty="0"/>
              <a:t>Starts a new pane on the left</a:t>
            </a:r>
          </a:p>
          <a:p>
            <a:pPr lvl="1"/>
            <a:r>
              <a:rPr lang="en-US" dirty="0"/>
              <a:t>File – New File – R Script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AF9241E-2D9A-B2C3-59A9-E2003B26F47B}"/>
              </a:ext>
            </a:extLst>
          </p:cNvPr>
          <p:cNvSpPr txBox="1">
            <a:spLocks/>
          </p:cNvSpPr>
          <p:nvPr/>
        </p:nvSpPr>
        <p:spPr>
          <a:xfrm>
            <a:off x="581192" y="702156"/>
            <a:ext cx="11029616" cy="59324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Overview of RSTUDIO INTERFACE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B5C329-AE09-75B3-447C-29C2FD0A42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2618" y="2706793"/>
            <a:ext cx="6622181" cy="3541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8464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6A1143-4A87-25CD-F6F1-42721EAA0F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360" y="1212302"/>
            <a:ext cx="11029615" cy="999102"/>
          </a:xfrm>
        </p:spPr>
        <p:txBody>
          <a:bodyPr/>
          <a:lstStyle/>
          <a:p>
            <a:r>
              <a:rPr lang="en-US" dirty="0"/>
              <a:t>Keyboard shortcuts</a:t>
            </a:r>
          </a:p>
          <a:p>
            <a:pPr lvl="1"/>
            <a:r>
              <a:rPr lang="en-US" dirty="0"/>
              <a:t> Help – Keyboard Shortcuts Help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FF9A3C-04DA-C9A4-E97B-1F71A77649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2531" y="2068278"/>
            <a:ext cx="3448050" cy="389572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0E279B3A-8D2F-FBE3-38EB-140E7C40FA9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81025" y="701675"/>
            <a:ext cx="11029950" cy="50148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Overview of keyboard shortcuts</a:t>
            </a:r>
          </a:p>
        </p:txBody>
      </p:sp>
    </p:spTree>
    <p:extLst>
      <p:ext uri="{BB962C8B-B14F-4D97-AF65-F5344CB8AC3E}">
        <p14:creationId xmlns:p14="http://schemas.microsoft.com/office/powerpoint/2010/main" val="34328003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C10F8A-C23D-5A9F-BB5B-0AC49564F9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360" y="1298448"/>
            <a:ext cx="11029615" cy="896112"/>
          </a:xfrm>
        </p:spPr>
        <p:txBody>
          <a:bodyPr/>
          <a:lstStyle/>
          <a:p>
            <a:r>
              <a:rPr lang="en-US" dirty="0" err="1"/>
              <a:t>Cheatsheets</a:t>
            </a:r>
            <a:r>
              <a:rPr lang="en-US" dirty="0"/>
              <a:t> in </a:t>
            </a:r>
            <a:r>
              <a:rPr lang="en-US" dirty="0" err="1"/>
              <a:t>Rstudio</a:t>
            </a:r>
            <a:endParaRPr lang="en-US" dirty="0"/>
          </a:p>
          <a:p>
            <a:pPr lvl="1"/>
            <a:r>
              <a:rPr lang="en-US" dirty="0"/>
              <a:t>Help - </a:t>
            </a:r>
            <a:r>
              <a:rPr lang="en-US" dirty="0" err="1"/>
              <a:t>Cheatsheets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B06D59C-3F2F-48FF-2272-A15CF996D346}"/>
              </a:ext>
            </a:extLst>
          </p:cNvPr>
          <p:cNvSpPr txBox="1">
            <a:spLocks/>
          </p:cNvSpPr>
          <p:nvPr/>
        </p:nvSpPr>
        <p:spPr>
          <a:xfrm>
            <a:off x="581025" y="701675"/>
            <a:ext cx="11029950" cy="50148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Overview of </a:t>
            </a:r>
            <a:r>
              <a:rPr lang="en-US" dirty="0" err="1"/>
              <a:t>Cheatsheets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AAE8288-DAA1-8E46-A07E-693A1654BA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1241" y="1664589"/>
            <a:ext cx="5419725" cy="501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0139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682076-A12C-1B41-2541-84F0EE3E9E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08D9EA-F9FC-AC7F-95D7-A23A7A6D4F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0857" y="1399032"/>
            <a:ext cx="11029615" cy="2880868"/>
          </a:xfrm>
        </p:spPr>
        <p:txBody>
          <a:bodyPr>
            <a:normAutofit/>
          </a:bodyPr>
          <a:lstStyle/>
          <a:p>
            <a:r>
              <a:rPr lang="en-US" dirty="0"/>
              <a:t>.</a:t>
            </a:r>
            <a:r>
              <a:rPr lang="en-US" dirty="0" err="1"/>
              <a:t>RData</a:t>
            </a:r>
            <a:endParaRPr lang="en-US" dirty="0"/>
          </a:p>
          <a:p>
            <a:pPr lvl="1"/>
            <a:r>
              <a:rPr lang="en-US" dirty="0"/>
              <a:t>Save your workspace, including variables, data frames, lists, and other objects</a:t>
            </a:r>
          </a:p>
          <a:p>
            <a:r>
              <a:rPr lang="en-US" dirty="0"/>
              <a:t>Cons</a:t>
            </a:r>
          </a:p>
          <a:p>
            <a:pPr lvl="1"/>
            <a:r>
              <a:rPr lang="en-US" dirty="0"/>
              <a:t>Causing confusions especially when we share code with others and assume they have this .</a:t>
            </a:r>
            <a:r>
              <a:rPr lang="en-US" dirty="0" err="1"/>
              <a:t>Rdata</a:t>
            </a:r>
            <a:r>
              <a:rPr lang="en-US" dirty="0"/>
              <a:t> file</a:t>
            </a:r>
          </a:p>
          <a:p>
            <a:r>
              <a:rPr lang="en-US" dirty="0"/>
              <a:t>Tools – Global Options</a:t>
            </a:r>
          </a:p>
          <a:p>
            <a:pPr lvl="1"/>
            <a:r>
              <a:rPr lang="en-US" dirty="0"/>
              <a:t>Change the setting as below</a:t>
            </a:r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BB15C3E-72D3-F3E2-57B4-56FC25D4CB15}"/>
              </a:ext>
            </a:extLst>
          </p:cNvPr>
          <p:cNvSpPr txBox="1">
            <a:spLocks/>
          </p:cNvSpPr>
          <p:nvPr/>
        </p:nvSpPr>
        <p:spPr>
          <a:xfrm>
            <a:off x="581025" y="701675"/>
            <a:ext cx="11029950" cy="50148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Global setting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1943A9-EA78-62BF-C652-CF0A2A4104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4699" y="4514683"/>
            <a:ext cx="4898571" cy="142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40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2A139-2790-9F36-8039-3093833807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39503"/>
          </a:xfrm>
        </p:spPr>
        <p:txBody>
          <a:bodyPr/>
          <a:lstStyle/>
          <a:p>
            <a:r>
              <a:rPr lang="en-US" dirty="0"/>
              <a:t>Working directory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0E37AD-2FD4-FD3C-3528-762DC00DBC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241659"/>
            <a:ext cx="11029615" cy="3939941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Get working directory where your scripts and workspaces are stored</a:t>
            </a:r>
          </a:p>
          <a:p>
            <a:pPr lvl="1"/>
            <a:r>
              <a:rPr lang="en-US" b="1" dirty="0" err="1"/>
              <a:t>getwd</a:t>
            </a:r>
            <a:r>
              <a:rPr lang="en-US" b="1" dirty="0"/>
              <a:t>()</a:t>
            </a:r>
          </a:p>
          <a:p>
            <a:pPr lvl="1"/>
            <a:r>
              <a:rPr lang="en-US" dirty="0"/>
              <a:t>Run this command: </a:t>
            </a:r>
          </a:p>
          <a:p>
            <a:pPr lvl="2"/>
            <a:r>
              <a:rPr lang="en-US" dirty="0"/>
              <a:t>Ctrl + Enter</a:t>
            </a:r>
          </a:p>
          <a:p>
            <a:pPr lvl="2"/>
            <a:r>
              <a:rPr lang="en-US" dirty="0"/>
              <a:t>Or Run in R</a:t>
            </a:r>
          </a:p>
          <a:p>
            <a:pPr lvl="1"/>
            <a:r>
              <a:rPr lang="en-US" dirty="0"/>
              <a:t>The returning strings, </a:t>
            </a:r>
            <a:r>
              <a:rPr lang="en-US" dirty="0" err="1"/>
              <a:t>e.g.,"C</a:t>
            </a:r>
            <a:r>
              <a:rPr lang="en-US" dirty="0"/>
              <a:t>:/Users/yy00021/Documents“ is the path to the working directory</a:t>
            </a:r>
          </a:p>
          <a:p>
            <a:pPr lvl="1"/>
            <a:r>
              <a:rPr lang="en-US" dirty="0"/>
              <a:t>The windows convention uses slash \ to separate sub-directories</a:t>
            </a:r>
          </a:p>
          <a:p>
            <a:pPr lvl="1"/>
            <a:r>
              <a:rPr lang="en-US" dirty="0"/>
              <a:t>However, R uses forward slash / or a double backward slash \\</a:t>
            </a:r>
          </a:p>
          <a:p>
            <a:r>
              <a:rPr lang="en-US" dirty="0"/>
              <a:t>Change working directory</a:t>
            </a:r>
          </a:p>
          <a:p>
            <a:pPr lvl="1"/>
            <a:r>
              <a:rPr lang="en-US" dirty="0"/>
              <a:t>I suggest you to setup a specific directory for this course</a:t>
            </a:r>
          </a:p>
          <a:p>
            <a:pPr lvl="1"/>
            <a:r>
              <a:rPr lang="en-US" b="1" dirty="0" err="1"/>
              <a:t>setwd</a:t>
            </a:r>
            <a:r>
              <a:rPr lang="en-US" b="1" dirty="0"/>
              <a:t>('D:\\Spring2025\\geog247’)</a:t>
            </a:r>
          </a:p>
          <a:p>
            <a:pPr lvl="1"/>
            <a:r>
              <a:rPr lang="en-US" dirty="0"/>
              <a:t>Now check your working directory again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572028A-EB70-4189-9D53-F23CB48157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9986" y="5279136"/>
            <a:ext cx="5838825" cy="119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4606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0AD525-6325-EF8B-4801-D06B656FF1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42444"/>
          </a:xfrm>
        </p:spPr>
        <p:txBody>
          <a:bodyPr/>
          <a:lstStyle/>
          <a:p>
            <a:r>
              <a:rPr lang="en-US" dirty="0"/>
              <a:t>Console window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B82D45-6541-3BC0-1254-BF76E069D4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1515364"/>
            <a:ext cx="11029615" cy="1088136"/>
          </a:xfrm>
        </p:spPr>
        <p:txBody>
          <a:bodyPr/>
          <a:lstStyle/>
          <a:p>
            <a:r>
              <a:rPr lang="en-US" dirty="0"/>
              <a:t>The character &gt; in CONSOLE window indicates that R is ready to receive new commands</a:t>
            </a:r>
          </a:p>
          <a:p>
            <a:r>
              <a:rPr lang="en-US" dirty="0"/>
              <a:t>It show up when R completed executing a script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D03ABD-ABCA-897C-7982-0DE5B2775E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2812" y="2884488"/>
            <a:ext cx="4286376" cy="274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6254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FB617-0BCB-C1CE-4B9D-49228296F6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29744"/>
          </a:xfrm>
        </p:spPr>
        <p:txBody>
          <a:bodyPr/>
          <a:lstStyle/>
          <a:p>
            <a:r>
              <a:rPr lang="en-US" dirty="0"/>
              <a:t>Terminate script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0C35A7-D4E0-26A7-CE19-9944604079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1439164"/>
            <a:ext cx="11029615" cy="1900936"/>
          </a:xfrm>
        </p:spPr>
        <p:txBody>
          <a:bodyPr>
            <a:normAutofit/>
          </a:bodyPr>
          <a:lstStyle/>
          <a:p>
            <a:r>
              <a:rPr lang="en-US" dirty="0"/>
              <a:t>The Esc Key or pressing          in the CONSOLE window to terminate the script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5D4BBB6-2E94-F3E5-3D6B-0E0F319247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1213" y="2037652"/>
            <a:ext cx="333375" cy="3773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A40E618-1799-55AC-3273-D4A3C9304A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8925" y="3162300"/>
            <a:ext cx="3089275" cy="1669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4643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DDF26D-3409-3B61-A862-04A7F7A61A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360" y="1439164"/>
            <a:ext cx="11029615" cy="2523236"/>
          </a:xfrm>
        </p:spPr>
        <p:txBody>
          <a:bodyPr/>
          <a:lstStyle/>
          <a:p>
            <a:r>
              <a:rPr lang="en-US" dirty="0"/>
              <a:t>Get help for activate libraries</a:t>
            </a:r>
          </a:p>
          <a:p>
            <a:pPr lvl="1"/>
            <a:r>
              <a:rPr lang="en-US" b="1" dirty="0"/>
              <a:t>help('</a:t>
            </a:r>
            <a:r>
              <a:rPr lang="en-US" b="1" dirty="0" err="1"/>
              <a:t>dplyr</a:t>
            </a:r>
            <a:r>
              <a:rPr lang="en-US" b="1" dirty="0"/>
              <a:t>’)</a:t>
            </a:r>
          </a:p>
          <a:p>
            <a:pPr lvl="1"/>
            <a:r>
              <a:rPr lang="en-US" b="1" dirty="0"/>
              <a:t>?</a:t>
            </a:r>
            <a:r>
              <a:rPr lang="en-US" b="1" dirty="0" err="1"/>
              <a:t>dplyr</a:t>
            </a:r>
            <a:endParaRPr lang="en-US" b="1" dirty="0"/>
          </a:p>
          <a:p>
            <a:r>
              <a:rPr lang="en-US" dirty="0"/>
              <a:t>Get help for all installed libraries</a:t>
            </a:r>
          </a:p>
          <a:p>
            <a:pPr lvl="1"/>
            <a:r>
              <a:rPr lang="en-US" b="1" dirty="0"/>
              <a:t>??</a:t>
            </a:r>
            <a:r>
              <a:rPr lang="en-US" b="1" dirty="0" err="1"/>
              <a:t>dplyr</a:t>
            </a:r>
            <a:endParaRPr lang="en-US" b="1" dirty="0"/>
          </a:p>
          <a:p>
            <a:pPr lvl="1"/>
            <a:r>
              <a:rPr lang="en-US" b="1" dirty="0" err="1"/>
              <a:t>help.search</a:t>
            </a:r>
            <a:r>
              <a:rPr lang="en-US" b="1" dirty="0"/>
              <a:t>('</a:t>
            </a:r>
            <a:r>
              <a:rPr lang="en-US" b="1" dirty="0" err="1"/>
              <a:t>dplyr</a:t>
            </a:r>
            <a:r>
              <a:rPr lang="en-US" b="1" dirty="0"/>
              <a:t>’)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7EB2CE0-F35D-8DEB-2335-CF5D692017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025" y="701675"/>
            <a:ext cx="11029950" cy="644525"/>
          </a:xfrm>
        </p:spPr>
        <p:txBody>
          <a:bodyPr/>
          <a:lstStyle/>
          <a:p>
            <a:r>
              <a:rPr lang="en-US" dirty="0"/>
              <a:t>Get help</a:t>
            </a:r>
          </a:p>
        </p:txBody>
      </p:sp>
    </p:spTree>
    <p:extLst>
      <p:ext uri="{BB962C8B-B14F-4D97-AF65-F5344CB8AC3E}">
        <p14:creationId xmlns:p14="http://schemas.microsoft.com/office/powerpoint/2010/main" val="19584471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B8AD7F-42F4-0E7A-EFB9-DE8B64C3C1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360" y="1532382"/>
            <a:ext cx="11029615" cy="2520061"/>
          </a:xfrm>
        </p:spPr>
        <p:txBody>
          <a:bodyPr/>
          <a:lstStyle/>
          <a:p>
            <a:r>
              <a:rPr lang="en-US" dirty="0"/>
              <a:t>All commands (or programs) can be stored in external *.R script-files</a:t>
            </a:r>
          </a:p>
          <a:p>
            <a:r>
              <a:rPr lang="en-US" dirty="0"/>
              <a:t>Single command or a set of highlighted commands can be run using shortcut (</a:t>
            </a:r>
            <a:r>
              <a:rPr lang="en-US" dirty="0" err="1"/>
              <a:t>shift+enter</a:t>
            </a:r>
            <a:r>
              <a:rPr lang="en-US" dirty="0"/>
              <a:t>) or Run button in R</a:t>
            </a:r>
          </a:p>
          <a:p>
            <a:r>
              <a:rPr lang="en-US" dirty="0"/>
              <a:t>All commands can be run use the Source button in R </a:t>
            </a:r>
          </a:p>
          <a:p>
            <a:r>
              <a:rPr lang="en-US" dirty="0"/>
              <a:t>Scroll through the history of previously commands in R</a:t>
            </a:r>
          </a:p>
          <a:p>
            <a:r>
              <a:rPr lang="en-US" dirty="0"/>
              <a:t>Using shortcut key (Ctrl + L ) or broom icon to clean the      Console window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1FEB705-D340-D2E9-9D37-9147EF5B5F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025" y="701675"/>
            <a:ext cx="11029950" cy="581025"/>
          </a:xfrm>
        </p:spPr>
        <p:txBody>
          <a:bodyPr/>
          <a:lstStyle/>
          <a:p>
            <a:r>
              <a:rPr lang="en-US" dirty="0"/>
              <a:t>Interacting with the R-CONSOLE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220579-ED63-04FA-485C-3B09265B8A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3515741"/>
            <a:ext cx="314325" cy="28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7800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A6EBB3-287E-391B-DECC-971C9FA4A0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67844"/>
          </a:xfrm>
        </p:spPr>
        <p:txBody>
          <a:bodyPr/>
          <a:lstStyle/>
          <a:p>
            <a:r>
              <a:rPr lang="en-US" dirty="0"/>
              <a:t>Variables in 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2B097E-AAD8-4A7A-B0E0-C39F4E8D71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337972"/>
            <a:ext cx="11029615" cy="2802228"/>
          </a:xfrm>
        </p:spPr>
        <p:txBody>
          <a:bodyPr>
            <a:normAutofit/>
          </a:bodyPr>
          <a:lstStyle/>
          <a:p>
            <a:r>
              <a:rPr lang="en-US" dirty="0"/>
              <a:t>Variable names</a:t>
            </a:r>
          </a:p>
          <a:p>
            <a:pPr lvl="1"/>
            <a:r>
              <a:rPr lang="en-US" dirty="0"/>
              <a:t>Variables are created using the assignment operator &lt;</a:t>
            </a:r>
          </a:p>
          <a:p>
            <a:pPr lvl="1"/>
            <a:r>
              <a:rPr lang="en-US" dirty="0"/>
              <a:t>Variables can store different types of data (numeric, character, logical, etc.).</a:t>
            </a:r>
          </a:p>
          <a:p>
            <a:pPr lvl="1"/>
            <a:r>
              <a:rPr lang="en-US" dirty="0"/>
              <a:t>Variables can be reassigned new values anytime.</a:t>
            </a:r>
          </a:p>
          <a:p>
            <a:pPr lvl="1"/>
            <a:r>
              <a:rPr lang="en-US" dirty="0"/>
              <a:t>The </a:t>
            </a:r>
            <a:r>
              <a:rPr lang="en-US" dirty="0">
                <a:hlinkClick r:id="rId2"/>
              </a:rPr>
              <a:t>document</a:t>
            </a:r>
            <a:r>
              <a:rPr lang="en-US" dirty="0"/>
              <a:t> shows professional naming for your code</a:t>
            </a:r>
          </a:p>
          <a:p>
            <a:r>
              <a:rPr lang="en-US" dirty="0"/>
              <a:t>Object in the ENVIRONMENT</a:t>
            </a:r>
          </a:p>
          <a:p>
            <a:pPr lvl="1"/>
            <a:r>
              <a:rPr lang="en-US" dirty="0"/>
              <a:t>Any data structure or function that is defined using commands becomes an object in the ENVIRONMENT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7B7C4EC-5B29-EEF8-1782-E0B06842D7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1013" y="4360277"/>
            <a:ext cx="3925888" cy="2319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5952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49D38E-F261-1D05-9EEB-24F06A6BEC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257DAD1-48AB-8A4C-A054-135C0212BAAD}" type="slidenum">
              <a:rPr lang="en-US" smtClean="0"/>
              <a:pPr/>
              <a:t>3</a:t>
            </a:fld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43610" y="1392837"/>
            <a:ext cx="4511759" cy="4487827"/>
            <a:chOff x="1083112" y="1003039"/>
            <a:chExt cx="3383819" cy="3365870"/>
          </a:xfrm>
        </p:grpSpPr>
        <p:pic>
          <p:nvPicPr>
            <p:cNvPr id="83" name="Picture 82" descr="A cartoon snake with a speech bubble&#10;&#10;Description automatically generated">
              <a:extLst>
                <a:ext uri="{FF2B5EF4-FFF2-40B4-BE49-F238E27FC236}">
                  <a16:creationId xmlns:a16="http://schemas.microsoft.com/office/drawing/2014/main" id="{15F5CEDD-5096-5EA5-9F90-304E986A975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08465" y="1615860"/>
              <a:ext cx="1780093" cy="1244961"/>
            </a:xfrm>
            <a:prstGeom prst="rect">
              <a:avLst/>
            </a:prstGeom>
          </p:spPr>
        </p:pic>
        <p:sp>
          <p:nvSpPr>
            <p:cNvPr id="225" name="TextBox 224">
              <a:extLst>
                <a:ext uri="{FF2B5EF4-FFF2-40B4-BE49-F238E27FC236}">
                  <a16:creationId xmlns:a16="http://schemas.microsoft.com/office/drawing/2014/main" id="{CCD09171-EE3F-331B-B7A6-3ABCFF5A58ED}"/>
                </a:ext>
              </a:extLst>
            </p:cNvPr>
            <p:cNvSpPr txBox="1"/>
            <p:nvPr/>
          </p:nvSpPr>
          <p:spPr>
            <a:xfrm>
              <a:off x="1398386" y="3006998"/>
              <a:ext cx="2599334" cy="136191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marL="457189" indent="-457189">
                <a:buAutoNum type="arabicPeriod"/>
              </a:pPr>
              <a:r>
                <a:rPr lang="en-US" sz="1600" b="1" dirty="0">
                  <a:ea typeface="Calibri"/>
                  <a:cs typeface="Calibri"/>
                </a:rPr>
                <a:t>Manipulating Spatial Data</a:t>
              </a:r>
            </a:p>
            <a:p>
              <a:pPr marL="457189" indent="-457189">
                <a:buFontTx/>
                <a:buAutoNum type="arabicPeriod"/>
              </a:pPr>
              <a:r>
                <a:rPr lang="en-US" sz="1600" b="1" dirty="0">
                  <a:ea typeface="Calibri"/>
                  <a:cs typeface="Calibri"/>
                </a:rPr>
                <a:t>Web Mapping</a:t>
              </a:r>
            </a:p>
            <a:p>
              <a:pPr marL="457189" indent="-457189">
                <a:buFontTx/>
                <a:buAutoNum type="arabicPeriod"/>
              </a:pPr>
              <a:r>
                <a:rPr lang="en-US" sz="1600" b="1" dirty="0">
                  <a:ea typeface="Calibri"/>
                  <a:cs typeface="Calibri"/>
                </a:rPr>
                <a:t>Processing Raster</a:t>
              </a:r>
            </a:p>
            <a:p>
              <a:pPr marL="457189" indent="-457189">
                <a:buFontTx/>
                <a:buAutoNum type="arabicPeriod"/>
              </a:pPr>
              <a:r>
                <a:rPr lang="en-US" sz="1600" b="1" dirty="0">
                  <a:ea typeface="Calibri"/>
                  <a:cs typeface="Calibri"/>
                </a:rPr>
                <a:t>Data Analysis</a:t>
              </a:r>
            </a:p>
            <a:p>
              <a:pPr marL="457189" indent="-457189">
                <a:buFontTx/>
                <a:buAutoNum type="arabicPeriod"/>
              </a:pPr>
              <a:r>
                <a:rPr lang="en-US" sz="1600" b="1" dirty="0">
                  <a:ea typeface="Calibri"/>
                  <a:cs typeface="Calibri"/>
                </a:rPr>
                <a:t>Creating Custom Tool</a:t>
              </a:r>
            </a:p>
            <a:p>
              <a:pPr marL="457189" indent="-457189">
                <a:buFontTx/>
                <a:buAutoNum type="arabicPeriod"/>
              </a:pPr>
              <a:r>
                <a:rPr lang="en-US" sz="1600" b="1" dirty="0">
                  <a:ea typeface="Calibri"/>
                  <a:cs typeface="Calibri"/>
                </a:rPr>
                <a:t>Data Visualization</a:t>
              </a:r>
            </a:p>
            <a:p>
              <a:pPr marL="457189" indent="-457189">
                <a:buAutoNum type="arabicPeriod"/>
              </a:pPr>
              <a:r>
                <a:rPr lang="en-US" sz="1600" b="1" dirty="0">
                  <a:ea typeface="Calibri"/>
                  <a:cs typeface="Calibri"/>
                </a:rPr>
                <a:t>…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083112" y="1003039"/>
              <a:ext cx="3383819" cy="3462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indent="-285744" algn="ctr">
                <a:buFont typeface="Arial" panose="020B0604020202020204" pitchFamily="34" charset="0"/>
                <a:buChar char="•"/>
              </a:pPr>
              <a:r>
                <a:rPr lang="en-US" sz="2400" b="1" dirty="0">
                  <a:solidFill>
                    <a:srgbClr val="C00000"/>
                  </a:solidFill>
                  <a:ea typeface="Calibri"/>
                  <a:cs typeface="Calibri"/>
                </a:rPr>
                <a:t>Python Programming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8208835" y="1401311"/>
            <a:ext cx="3939556" cy="4227385"/>
            <a:chOff x="5240120" y="1070263"/>
            <a:chExt cx="2634872" cy="3005442"/>
          </a:xfrm>
        </p:grpSpPr>
        <p:sp>
          <p:nvSpPr>
            <p:cNvPr id="7" name="TextBox 6"/>
            <p:cNvSpPr txBox="1"/>
            <p:nvPr/>
          </p:nvSpPr>
          <p:spPr>
            <a:xfrm>
              <a:off x="5240120" y="1070263"/>
              <a:ext cx="2634872" cy="328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44" indent="-285744" algn="ctr">
                <a:buFont typeface="Arial" panose="020B0604020202020204" pitchFamily="34" charset="0"/>
                <a:buChar char="•"/>
              </a:pPr>
              <a:r>
                <a:rPr lang="en-US" sz="2400" b="1" dirty="0">
                  <a:solidFill>
                    <a:srgbClr val="C00000"/>
                  </a:solidFill>
                  <a:ea typeface="Calibri"/>
                  <a:cs typeface="Calibri"/>
                </a:rPr>
                <a:t>Intermediate Statistics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663359" y="2959762"/>
              <a:ext cx="1981132" cy="11159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891" indent="-342891">
                <a:buAutoNum type="arabicPeriod"/>
              </a:pPr>
              <a:r>
                <a:rPr lang="en-US" sz="1600" b="1" dirty="0">
                  <a:ea typeface="Calibri"/>
                  <a:cs typeface="Calibri"/>
                </a:rPr>
                <a:t>Bivariate regression</a:t>
              </a:r>
            </a:p>
            <a:p>
              <a:pPr marL="342891" indent="-342891">
                <a:buAutoNum type="arabicPeriod"/>
              </a:pPr>
              <a:r>
                <a:rPr lang="en-US" sz="1600" b="1" dirty="0">
                  <a:ea typeface="Calibri"/>
                  <a:cs typeface="Calibri"/>
                </a:rPr>
                <a:t>Logistics regression</a:t>
              </a:r>
            </a:p>
            <a:p>
              <a:pPr marL="342891" indent="-342891">
                <a:buAutoNum type="arabicPeriod"/>
              </a:pPr>
              <a:r>
                <a:rPr lang="en-US" sz="1600" b="1" dirty="0">
                  <a:ea typeface="Calibri"/>
                  <a:cs typeface="Calibri"/>
                </a:rPr>
                <a:t>PCA </a:t>
              </a:r>
            </a:p>
            <a:p>
              <a:pPr marL="342891" indent="-342891">
                <a:buAutoNum type="arabicPeriod"/>
              </a:pPr>
              <a:r>
                <a:rPr lang="en-US" sz="1600" b="1" dirty="0">
                  <a:ea typeface="Calibri"/>
                  <a:cs typeface="Calibri"/>
                </a:rPr>
                <a:t>GWR</a:t>
              </a:r>
            </a:p>
            <a:p>
              <a:pPr marL="342891" indent="-342891">
                <a:buAutoNum type="arabicPeriod"/>
              </a:pPr>
              <a:r>
                <a:rPr lang="en-US" sz="1600" b="1" dirty="0">
                  <a:ea typeface="Calibri"/>
                  <a:cs typeface="Calibri"/>
                </a:rPr>
                <a:t>Spatial Autocorrelation</a:t>
              </a:r>
            </a:p>
            <a:p>
              <a:pPr marL="342891" indent="-342891">
                <a:buAutoNum type="arabicPeriod"/>
              </a:pPr>
              <a:r>
                <a:rPr lang="en-US" sz="1600" b="1" dirty="0">
                  <a:ea typeface="Calibri"/>
                  <a:cs typeface="Calibri"/>
                </a:rPr>
                <a:t>…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0281C90-6135-3336-D57C-FB2A58B31548}"/>
              </a:ext>
            </a:extLst>
          </p:cNvPr>
          <p:cNvGrpSpPr/>
          <p:nvPr/>
        </p:nvGrpSpPr>
        <p:grpSpPr>
          <a:xfrm>
            <a:off x="9309530" y="2125897"/>
            <a:ext cx="1867473" cy="1641841"/>
            <a:chOff x="4695395" y="1409700"/>
            <a:chExt cx="1735299" cy="1723243"/>
          </a:xfrm>
        </p:grpSpPr>
        <p:pic>
          <p:nvPicPr>
            <p:cNvPr id="11" name="Graphic 10" descr="Statistics with solid fill">
              <a:extLst>
                <a:ext uri="{FF2B5EF4-FFF2-40B4-BE49-F238E27FC236}">
                  <a16:creationId xmlns:a16="http://schemas.microsoft.com/office/drawing/2014/main" id="{E7D4427E-98E7-14C0-1E5C-5344540BB2B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516294" y="2218543"/>
              <a:ext cx="914400" cy="914400"/>
            </a:xfrm>
            <a:prstGeom prst="rect">
              <a:avLst/>
            </a:prstGeom>
          </p:spPr>
        </p:pic>
        <p:pic>
          <p:nvPicPr>
            <p:cNvPr id="13" name="Graphic 12" descr="Bar chart with solid fill">
              <a:extLst>
                <a:ext uri="{FF2B5EF4-FFF2-40B4-BE49-F238E27FC236}">
                  <a16:creationId xmlns:a16="http://schemas.microsoft.com/office/drawing/2014/main" id="{1DC0D482-809A-59EF-0102-E7949B9F384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722457" y="2218543"/>
              <a:ext cx="914400" cy="914400"/>
            </a:xfrm>
            <a:prstGeom prst="rect">
              <a:avLst/>
            </a:prstGeom>
          </p:spPr>
        </p:pic>
        <p:pic>
          <p:nvPicPr>
            <p:cNvPr id="15" name="Graphic 14" descr="Normal Distribution with solid fill">
              <a:extLst>
                <a:ext uri="{FF2B5EF4-FFF2-40B4-BE49-F238E27FC236}">
                  <a16:creationId xmlns:a16="http://schemas.microsoft.com/office/drawing/2014/main" id="{486717D2-11FF-1826-9DA6-A00173889F8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516294" y="1409700"/>
              <a:ext cx="914400" cy="914400"/>
            </a:xfrm>
            <a:prstGeom prst="rect">
              <a:avLst/>
            </a:prstGeom>
          </p:spPr>
        </p:pic>
        <p:pic>
          <p:nvPicPr>
            <p:cNvPr id="17" name="Graphic 16" descr="Pie chart with solid fill">
              <a:extLst>
                <a:ext uri="{FF2B5EF4-FFF2-40B4-BE49-F238E27FC236}">
                  <a16:creationId xmlns:a16="http://schemas.microsoft.com/office/drawing/2014/main" id="{C9E58EB2-93FA-0BD8-A274-B216CD22CB0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695395" y="1437636"/>
              <a:ext cx="914400" cy="914400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0CADFC4-6EFB-51AE-9409-E5DF80EE1F0B}"/>
              </a:ext>
            </a:extLst>
          </p:cNvPr>
          <p:cNvGrpSpPr/>
          <p:nvPr/>
        </p:nvGrpSpPr>
        <p:grpSpPr>
          <a:xfrm>
            <a:off x="4210414" y="1392837"/>
            <a:ext cx="3998421" cy="4482083"/>
            <a:chOff x="5240120" y="1070263"/>
            <a:chExt cx="2634872" cy="3186519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12A0251-77C9-5D38-65CC-534C81A27351}"/>
                </a:ext>
              </a:extLst>
            </p:cNvPr>
            <p:cNvSpPr txBox="1"/>
            <p:nvPr/>
          </p:nvSpPr>
          <p:spPr>
            <a:xfrm>
              <a:off x="5240120" y="1070263"/>
              <a:ext cx="2634872" cy="328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44" indent="-285744" algn="ctr">
                <a:buFont typeface="Arial" panose="020B0604020202020204" pitchFamily="34" charset="0"/>
                <a:buChar char="•"/>
              </a:pPr>
              <a:r>
                <a:rPr lang="en-US" sz="2400" b="1" dirty="0">
                  <a:solidFill>
                    <a:srgbClr val="C00000"/>
                  </a:solidFill>
                  <a:ea typeface="Calibri"/>
                  <a:cs typeface="Calibri"/>
                </a:rPr>
                <a:t>Spatial Database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0E50A53-8D43-B1F6-0CBF-AD1053DCD3D7}"/>
                </a:ext>
              </a:extLst>
            </p:cNvPr>
            <p:cNvSpPr txBox="1"/>
            <p:nvPr/>
          </p:nvSpPr>
          <p:spPr>
            <a:xfrm>
              <a:off x="5591120" y="2965788"/>
              <a:ext cx="2283872" cy="12909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891" indent="-342891">
                <a:buAutoNum type="arabicPeriod"/>
              </a:pPr>
              <a:r>
                <a:rPr lang="en-US" sz="1600" b="1" dirty="0">
                  <a:ea typeface="Calibri"/>
                  <a:cs typeface="Calibri"/>
                </a:rPr>
                <a:t>G</a:t>
              </a:r>
              <a:r>
                <a:rPr lang="en-US" altLang="zh-CN" sz="1600" b="1" dirty="0">
                  <a:ea typeface="Calibri"/>
                  <a:cs typeface="Calibri"/>
                </a:rPr>
                <a:t>eodatabase</a:t>
              </a:r>
              <a:endParaRPr lang="en-US" sz="1600" b="1" dirty="0">
                <a:ea typeface="Calibri"/>
                <a:cs typeface="Calibri"/>
              </a:endParaRPr>
            </a:p>
            <a:p>
              <a:pPr marL="342891" indent="-342891">
                <a:buAutoNum type="arabicPeriod"/>
              </a:pPr>
              <a:r>
                <a:rPr lang="en-US" sz="1600" b="1" dirty="0">
                  <a:ea typeface="Calibri"/>
                  <a:cs typeface="Calibri"/>
                </a:rPr>
                <a:t>SQL</a:t>
              </a:r>
            </a:p>
            <a:p>
              <a:pPr marL="342891" indent="-342891">
                <a:buAutoNum type="arabicPeriod"/>
              </a:pPr>
              <a:r>
                <a:rPr lang="en-US" sz="1600" b="1" dirty="0">
                  <a:ea typeface="Calibri"/>
                  <a:cs typeface="Calibri"/>
                </a:rPr>
                <a:t>Proximity Analysis</a:t>
              </a:r>
            </a:p>
            <a:p>
              <a:pPr marL="342891" indent="-342891">
                <a:buAutoNum type="arabicPeriod"/>
              </a:pPr>
              <a:r>
                <a:rPr lang="en-US" sz="1600" b="1" dirty="0">
                  <a:ea typeface="Calibri"/>
                  <a:cs typeface="Calibri"/>
                </a:rPr>
                <a:t>Geometry processing</a:t>
              </a:r>
            </a:p>
            <a:p>
              <a:pPr marL="342891" indent="-342891">
                <a:buAutoNum type="arabicPeriod"/>
              </a:pPr>
              <a:r>
                <a:rPr lang="en-US" sz="1600" b="1" dirty="0">
                  <a:ea typeface="Calibri"/>
                  <a:cs typeface="Calibri"/>
                </a:rPr>
                <a:t>Raster processing</a:t>
              </a:r>
            </a:p>
            <a:p>
              <a:pPr marL="342891" indent="-342891">
                <a:buAutoNum type="arabicPeriod"/>
              </a:pPr>
              <a:r>
                <a:rPr lang="en-US" sz="1600" b="1" dirty="0" err="1">
                  <a:ea typeface="Calibri"/>
                  <a:cs typeface="Calibri"/>
                </a:rPr>
                <a:t>PostSQL</a:t>
              </a:r>
              <a:r>
                <a:rPr lang="en-US" sz="1600" b="1" dirty="0">
                  <a:ea typeface="Calibri"/>
                  <a:cs typeface="Calibri"/>
                </a:rPr>
                <a:t> with python</a:t>
              </a:r>
            </a:p>
            <a:p>
              <a:pPr marL="342891" indent="-342891">
                <a:buAutoNum type="arabicPeriod"/>
              </a:pPr>
              <a:r>
                <a:rPr lang="en-US" sz="1600" b="1" dirty="0">
                  <a:ea typeface="Calibri"/>
                  <a:cs typeface="Calibri"/>
                </a:rPr>
                <a:t>…</a:t>
              </a:r>
            </a:p>
          </p:txBody>
        </p:sp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9E781D56-7FF7-2BB8-8E3D-D7FFACBCD3B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69761" y="2010764"/>
            <a:ext cx="1850000" cy="1881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9840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550E35-2BF9-493A-4D3E-3E981252B9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6092" y="791464"/>
            <a:ext cx="11029615" cy="2345436"/>
          </a:xfrm>
        </p:spPr>
        <p:txBody>
          <a:bodyPr/>
          <a:lstStyle/>
          <a:p>
            <a:r>
              <a:rPr lang="en-US" dirty="0"/>
              <a:t>Remove objects</a:t>
            </a:r>
          </a:p>
          <a:p>
            <a:pPr lvl="1"/>
            <a:r>
              <a:rPr lang="en-US" dirty="0"/>
              <a:t>The objects can be removed from the ENVIRONMENT</a:t>
            </a:r>
          </a:p>
          <a:p>
            <a:pPr lvl="1"/>
            <a:r>
              <a:rPr lang="en-US" dirty="0"/>
              <a:t>rm(x)</a:t>
            </a:r>
          </a:p>
          <a:p>
            <a:r>
              <a:rPr lang="en-US" dirty="0"/>
              <a:t>Clean ENVIRONMENT</a:t>
            </a:r>
          </a:p>
          <a:p>
            <a:pPr lvl="1"/>
            <a:r>
              <a:rPr lang="en-US" dirty="0"/>
              <a:t>Broom icon in the ENVIRONMENT mean bar</a:t>
            </a:r>
          </a:p>
          <a:p>
            <a:pPr lvl="1"/>
            <a:r>
              <a:rPr lang="en-US" dirty="0"/>
              <a:t>or </a:t>
            </a:r>
            <a:r>
              <a:rPr lang="en-US" b="1" dirty="0"/>
              <a:t>rm(list=ls())</a:t>
            </a:r>
          </a:p>
        </p:txBody>
      </p:sp>
    </p:spTree>
    <p:extLst>
      <p:ext uri="{BB962C8B-B14F-4D97-AF65-F5344CB8AC3E}">
        <p14:creationId xmlns:p14="http://schemas.microsoft.com/office/powerpoint/2010/main" val="14809608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2BBB0-0FBE-B2B8-506E-78322C7EB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23140"/>
          </a:xfrm>
        </p:spPr>
        <p:txBody>
          <a:bodyPr/>
          <a:lstStyle/>
          <a:p>
            <a:r>
              <a:rPr lang="en-US" dirty="0"/>
              <a:t>LIST IN 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AB52E6-6887-C0A3-DDE3-CA6AAA2290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1437540"/>
            <a:ext cx="11029615" cy="2988156"/>
          </a:xfrm>
        </p:spPr>
        <p:txBody>
          <a:bodyPr>
            <a:normAutofit/>
          </a:bodyPr>
          <a:lstStyle/>
          <a:p>
            <a:r>
              <a:rPr lang="en-US" dirty="0"/>
              <a:t>Creating a list</a:t>
            </a:r>
          </a:p>
          <a:p>
            <a:pPr lvl="1"/>
            <a:r>
              <a:rPr lang="en-US" dirty="0"/>
              <a:t>A list in R is a flexible data structure that can contain elements of different types: numbers, characters, vectors, matrices, data frames, or even other lists.</a:t>
            </a:r>
          </a:p>
          <a:p>
            <a:pPr lvl="1"/>
            <a:r>
              <a:rPr lang="en-US" dirty="0"/>
              <a:t>It's like a container for multiple objects.</a:t>
            </a:r>
          </a:p>
          <a:p>
            <a:pPr lvl="1"/>
            <a:endParaRPr lang="en-US" dirty="0"/>
          </a:p>
          <a:p>
            <a:r>
              <a:rPr lang="en-US" dirty="0"/>
              <a:t>Accessing elements in a list</a:t>
            </a:r>
          </a:p>
          <a:p>
            <a:pPr lvl="1"/>
            <a:r>
              <a:rPr lang="en-US" dirty="0"/>
              <a:t>Use [[ ]] to access elements by position or name.</a:t>
            </a:r>
          </a:p>
          <a:p>
            <a:pPr lvl="1"/>
            <a:r>
              <a:rPr lang="en-US" dirty="0"/>
              <a:t>Use $ to access elements by name.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8452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F1A1A-5D62-6502-24F8-E47A009B8D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50572"/>
          </a:xfrm>
        </p:spPr>
        <p:txBody>
          <a:bodyPr/>
          <a:lstStyle/>
          <a:p>
            <a:r>
              <a:rPr lang="en-US" dirty="0"/>
              <a:t>Data sets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520B1B-4EE5-569B-33AA-A7EBBEE34E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1" y="1442820"/>
            <a:ext cx="11029615" cy="2498244"/>
          </a:xfrm>
        </p:spPr>
        <p:txBody>
          <a:bodyPr>
            <a:normAutofit/>
          </a:bodyPr>
          <a:lstStyle/>
          <a:p>
            <a:r>
              <a:rPr lang="en-US" dirty="0"/>
              <a:t>Read csv</a:t>
            </a:r>
          </a:p>
          <a:p>
            <a:pPr lvl="1"/>
            <a:r>
              <a:rPr lang="en-US" b="1" dirty="0"/>
              <a:t>read.csv() </a:t>
            </a:r>
            <a:r>
              <a:rPr lang="en-US" dirty="0"/>
              <a:t>for reading CSV files.</a:t>
            </a:r>
          </a:p>
          <a:p>
            <a:r>
              <a:rPr lang="en-US" dirty="0"/>
              <a:t>Check columns</a:t>
            </a:r>
          </a:p>
          <a:p>
            <a:pPr lvl="1"/>
            <a:r>
              <a:rPr lang="en-US" dirty="0"/>
              <a:t>Accessing column names using </a:t>
            </a:r>
            <a:r>
              <a:rPr lang="en-US" b="1" dirty="0" err="1"/>
              <a:t>colnames</a:t>
            </a:r>
            <a:r>
              <a:rPr lang="en-US" b="1" dirty="0"/>
              <a:t>()</a:t>
            </a:r>
          </a:p>
          <a:p>
            <a:r>
              <a:rPr lang="en-US" dirty="0"/>
              <a:t>Add new columns</a:t>
            </a:r>
          </a:p>
          <a:p>
            <a:pPr lvl="1"/>
            <a:r>
              <a:rPr lang="en-US" dirty="0"/>
              <a:t>Adding columns based on calculations or conditions</a:t>
            </a:r>
          </a:p>
        </p:txBody>
      </p:sp>
    </p:spTree>
    <p:extLst>
      <p:ext uri="{BB962C8B-B14F-4D97-AF65-F5344CB8AC3E}">
        <p14:creationId xmlns:p14="http://schemas.microsoft.com/office/powerpoint/2010/main" val="19090624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F38C76-95BA-C793-5686-ABFAB64B6C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olorful background with waves&#10;&#10;Description automatically generated with medium confidence">
            <a:extLst>
              <a:ext uri="{FF2B5EF4-FFF2-40B4-BE49-F238E27FC236}">
                <a16:creationId xmlns:a16="http://schemas.microsoft.com/office/drawing/2014/main" id="{58D3FBA9-EB88-E960-2AE7-786990295ED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1111"/>
          <a:stretch/>
        </p:blipFill>
        <p:spPr>
          <a:xfrm>
            <a:off x="20" y="10"/>
            <a:ext cx="12191980" cy="68579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59A431E-1106-B5ED-E584-9849C2F33B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7126" y="1693546"/>
            <a:ext cx="4320227" cy="2009774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WEEK 01 </a:t>
            </a:r>
            <a:br>
              <a:rPr lang="en-US" sz="4000" dirty="0">
                <a:solidFill>
                  <a:srgbClr val="FFFFFF"/>
                </a:solidFill>
              </a:rPr>
            </a:br>
            <a:br>
              <a:rPr lang="en-US" sz="4000" dirty="0">
                <a:solidFill>
                  <a:srgbClr val="FFFFFF"/>
                </a:solidFill>
              </a:rPr>
            </a:br>
            <a:r>
              <a:rPr lang="en-US" sz="4000" dirty="0">
                <a:solidFill>
                  <a:srgbClr val="FFFFFF"/>
                </a:solidFill>
              </a:rPr>
              <a:t>PRACTICES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B148C6-58E8-E23C-5261-EB3189AC537F}"/>
              </a:ext>
            </a:extLst>
          </p:cNvPr>
          <p:cNvSpPr txBox="1"/>
          <p:nvPr/>
        </p:nvSpPr>
        <p:spPr>
          <a:xfrm>
            <a:off x="837126" y="4289196"/>
            <a:ext cx="391212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FFFF">
                    <a:alpha val="75000"/>
                  </a:srgbClr>
                </a:solidFill>
              </a:rPr>
              <a:t>Instructor: Yanan Wu</a:t>
            </a:r>
          </a:p>
          <a:p>
            <a:r>
              <a:rPr lang="en-US" sz="3200" dirty="0">
                <a:solidFill>
                  <a:srgbClr val="FFFFFF">
                    <a:alpha val="75000"/>
                  </a:srgbClr>
                </a:solidFill>
              </a:rPr>
              <a:t>TA: Khadija Nisar</a:t>
            </a:r>
          </a:p>
          <a:p>
            <a:r>
              <a:rPr lang="en-US" sz="3200" dirty="0">
                <a:solidFill>
                  <a:srgbClr val="FFFFFF">
                    <a:alpha val="75000"/>
                  </a:srgbClr>
                </a:solidFill>
              </a:rPr>
              <a:t> </a:t>
            </a:r>
          </a:p>
          <a:p>
            <a:r>
              <a:rPr lang="en-US" sz="3200" dirty="0">
                <a:solidFill>
                  <a:srgbClr val="FFFFFF">
                    <a:alpha val="75000"/>
                  </a:srgbClr>
                </a:solidFill>
              </a:rPr>
              <a:t>Spring 2025</a:t>
            </a:r>
          </a:p>
          <a:p>
            <a:endParaRPr lang="en-US" sz="3200" dirty="0">
              <a:solidFill>
                <a:srgbClr val="FFFFFF">
                  <a:alpha val="75000"/>
                </a:srgbClr>
              </a:solidFill>
            </a:endParaRP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357461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207CA-912C-38BB-30B1-146F09180A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17044"/>
          </a:xfrm>
        </p:spPr>
        <p:txBody>
          <a:bodyPr>
            <a:normAutofit fontScale="90000"/>
          </a:bodyPr>
          <a:lstStyle/>
          <a:p>
            <a:r>
              <a:rPr lang="en-US" dirty="0"/>
              <a:t>practices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133570-8B44-49C7-A5A9-E5EAAB6D88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1" y="1413764"/>
            <a:ext cx="11029615" cy="1439164"/>
          </a:xfrm>
        </p:spPr>
        <p:txBody>
          <a:bodyPr>
            <a:normAutofit/>
          </a:bodyPr>
          <a:lstStyle/>
          <a:p>
            <a:r>
              <a:rPr lang="en-US" dirty="0"/>
              <a:t>Explore Tools and Help in RStudio</a:t>
            </a:r>
          </a:p>
          <a:p>
            <a:r>
              <a:rPr lang="en-US" dirty="0"/>
              <a:t>Explore the different tables in RStudio</a:t>
            </a:r>
          </a:p>
        </p:txBody>
      </p:sp>
    </p:spTree>
    <p:extLst>
      <p:ext uri="{BB962C8B-B14F-4D97-AF65-F5344CB8AC3E}">
        <p14:creationId xmlns:p14="http://schemas.microsoft.com/office/powerpoint/2010/main" val="13869693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B7E90-1AB8-3C10-7DDC-3FEE30B2FB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05436"/>
          </a:xfrm>
        </p:spPr>
        <p:txBody>
          <a:bodyPr/>
          <a:lstStyle/>
          <a:p>
            <a:r>
              <a:rPr lang="en-US" dirty="0"/>
              <a:t>Instructor office hour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A9F8E2-E72F-E14D-5E2C-763AF44D18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1499616"/>
            <a:ext cx="11029615" cy="1929384"/>
          </a:xfrm>
        </p:spPr>
        <p:txBody>
          <a:bodyPr>
            <a:normAutofit/>
          </a:bodyPr>
          <a:lstStyle/>
          <a:p>
            <a:r>
              <a:rPr lang="en-US" dirty="0"/>
              <a:t>Instructor: Yanan Wu</a:t>
            </a:r>
          </a:p>
          <a:p>
            <a:r>
              <a:rPr lang="en-US" dirty="0"/>
              <a:t>Email: </a:t>
            </a:r>
            <a:r>
              <a:rPr lang="en-US" dirty="0">
                <a:hlinkClick r:id="rId2"/>
              </a:rPr>
              <a:t>yanawu@clarku.edu</a:t>
            </a:r>
            <a:endParaRPr lang="en-US" dirty="0"/>
          </a:p>
          <a:p>
            <a:r>
              <a:rPr lang="en-US" dirty="0"/>
              <a:t>Hours: Tuesday &amp; Thursday 1:30 pm – 2:30 pm</a:t>
            </a:r>
          </a:p>
          <a:p>
            <a:r>
              <a:rPr lang="en-US" dirty="0"/>
              <a:t>Location: Jeff 202</a:t>
            </a:r>
          </a:p>
        </p:txBody>
      </p:sp>
    </p:spTree>
    <p:extLst>
      <p:ext uri="{BB962C8B-B14F-4D97-AF65-F5344CB8AC3E}">
        <p14:creationId xmlns:p14="http://schemas.microsoft.com/office/powerpoint/2010/main" val="42550301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74546-1E76-0851-BC94-37A858966B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59716"/>
          </a:xfrm>
        </p:spPr>
        <p:txBody>
          <a:bodyPr/>
          <a:lstStyle/>
          <a:p>
            <a:r>
              <a:rPr lang="en-US" dirty="0"/>
              <a:t>Ta 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B5C6A6-F4A7-A78B-5041-F6DD403307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1318668"/>
            <a:ext cx="11029615" cy="1581912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US" dirty="0"/>
              <a:t>Office Hours:</a:t>
            </a:r>
          </a:p>
          <a:p>
            <a:pPr>
              <a:lnSpc>
                <a:spcPct val="200000"/>
              </a:lnSpc>
            </a:pPr>
            <a:r>
              <a:rPr lang="en-US" dirty="0"/>
              <a:t>Office Location:</a:t>
            </a:r>
          </a:p>
        </p:txBody>
      </p:sp>
    </p:spTree>
    <p:extLst>
      <p:ext uri="{BB962C8B-B14F-4D97-AF65-F5344CB8AC3E}">
        <p14:creationId xmlns:p14="http://schemas.microsoft.com/office/powerpoint/2010/main" val="18092614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BF29F-2975-8149-4D2E-13B298DAB6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843180"/>
          </a:xfrm>
        </p:spPr>
        <p:txBody>
          <a:bodyPr>
            <a:normAutofit/>
          </a:bodyPr>
          <a:lstStyle/>
          <a:p>
            <a:r>
              <a:rPr lang="en-US" sz="4000" dirty="0"/>
              <a:t>How about you?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B7FA28-2DE1-140A-6DB6-7F35DC02A2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1691640"/>
            <a:ext cx="11029615" cy="4050792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800" dirty="0"/>
              <a:t>Your background (e.g., name, major, where you come from)</a:t>
            </a:r>
          </a:p>
          <a:p>
            <a:pPr>
              <a:lnSpc>
                <a:spcPct val="200000"/>
              </a:lnSpc>
            </a:pPr>
            <a:r>
              <a:rPr lang="en-US" sz="2800" dirty="0"/>
              <a:t>What is your funniest thing that happened during your winter break?</a:t>
            </a:r>
          </a:p>
          <a:p>
            <a:pPr>
              <a:lnSpc>
                <a:spcPct val="200000"/>
              </a:lnSpc>
            </a:pPr>
            <a:r>
              <a:rPr lang="en-US" sz="2800" dirty="0"/>
              <a:t>What relevant experience do you have with statistics?</a:t>
            </a:r>
          </a:p>
          <a:p>
            <a:pPr>
              <a:lnSpc>
                <a:spcPct val="200000"/>
              </a:lnSpc>
            </a:pPr>
            <a:r>
              <a:rPr lang="en-US" sz="2800" dirty="0"/>
              <a:t>What are your expectations for this course?</a:t>
            </a:r>
          </a:p>
        </p:txBody>
      </p:sp>
    </p:spTree>
    <p:extLst>
      <p:ext uri="{BB962C8B-B14F-4D97-AF65-F5344CB8AC3E}">
        <p14:creationId xmlns:p14="http://schemas.microsoft.com/office/powerpoint/2010/main" val="33589906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193E8B-7FBE-0877-C449-24C0CBBD93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59716"/>
          </a:xfrm>
        </p:spPr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0C5EB1-F34F-B2D0-0670-9CC7461615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3486" y="1380744"/>
            <a:ext cx="11029615" cy="4096512"/>
          </a:xfrm>
        </p:spPr>
        <p:txBody>
          <a:bodyPr/>
          <a:lstStyle/>
          <a:p>
            <a:pPr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1800" dirty="0"/>
              <a:t>Introductory text is available for free via </a:t>
            </a:r>
            <a:r>
              <a:rPr lang="en-US" sz="1800" u="sng" dirty="0">
                <a:hlinkClick r:id="rId2"/>
              </a:rPr>
              <a:t>https://www.openintro.org/book/os/</a:t>
            </a:r>
            <a:endParaRPr lang="en-US" sz="1800" dirty="0"/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1800" dirty="0"/>
              <a:t>Intermediate book is Joseph Hair, William Black, Barry Babin and Rolph Anderson. Multivariate Data Analysis. Edition 7 or 8. Upper Saddle River NJ: Prentice Hall.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endParaRPr lang="en-US" sz="1800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800" dirty="0"/>
              <a:t>Amazon.com usually offers used copies for less than $30.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800" u="sng" dirty="0">
                <a:hlinkClick r:id="rId3"/>
              </a:rPr>
              <a:t>https://www.amazon.com/Multivariate-Analysis-Joseph-Anderson-William/dp/9353501350/ref=pd_cp_14_2/144-5828787-2724822?_encoding=UTF8&amp;pd_rd_i=9353501350&amp;pd_rd_r=397e3554-2af1-476b-8336-5c1018af6453&amp;pd_rd_w=Q3cmn&amp;pd_rd_wg=XzEv7&amp;pf_rd_p=0e5324e1-c848-4872-bbd5-5be6baedf80e&amp;pf_rd_r=FYB3ZG6A42Z1ANQMRH1V&amp;psc=1&amp;refRID=FYB3ZG6A42Z1ANQMRH1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80057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D25BEA-F835-5188-91C9-2F7211B9D4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78588"/>
          </a:xfrm>
        </p:spPr>
        <p:txBody>
          <a:bodyPr/>
          <a:lstStyle/>
          <a:p>
            <a:r>
              <a:rPr lang="en-US" dirty="0"/>
              <a:t>Course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67FD95-1CD0-E227-926C-BDF162BB83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627631"/>
            <a:ext cx="11029615" cy="2926081"/>
          </a:xfrm>
        </p:spPr>
        <p:txBody>
          <a:bodyPr>
            <a:no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</a:rPr>
              <a:t>Assignments</a:t>
            </a:r>
            <a:r>
              <a:rPr lang="en-US" sz="24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: 9 in total</a:t>
            </a:r>
          </a:p>
          <a:p>
            <a:pPr marL="324000" lvl="1" indent="0">
              <a:buNone/>
            </a:pPr>
            <a:r>
              <a:rPr lang="en-US" sz="22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For any graded assignment, if the you do not agree with the grade received, the instructor and TA must be notified within one week after the assignment is graded.</a:t>
            </a:r>
          </a:p>
          <a:p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</a:rPr>
              <a:t>Late policy for lab </a:t>
            </a:r>
          </a:p>
          <a:p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</a:rPr>
              <a:t>One final project (oral presentation and paper report)</a:t>
            </a:r>
          </a:p>
        </p:txBody>
      </p:sp>
    </p:spTree>
    <p:extLst>
      <p:ext uri="{BB962C8B-B14F-4D97-AF65-F5344CB8AC3E}">
        <p14:creationId xmlns:p14="http://schemas.microsoft.com/office/powerpoint/2010/main" val="26803212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F6657-AA77-37DD-7B25-83BB2CA076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04852"/>
          </a:xfrm>
        </p:spPr>
        <p:txBody>
          <a:bodyPr>
            <a:normAutofit fontScale="90000"/>
          </a:bodyPr>
          <a:lstStyle/>
          <a:p>
            <a:r>
              <a:rPr lang="en-US" dirty="0"/>
              <a:t>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3B6DEA-8159-B287-B5B7-189C68B41E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1" y="1353312"/>
            <a:ext cx="11029615" cy="2968431"/>
          </a:xfrm>
        </p:spPr>
        <p:txBody>
          <a:bodyPr>
            <a:normAutofit lnSpcReduction="10000"/>
          </a:bodyPr>
          <a:lstStyle/>
          <a:p>
            <a:pPr marL="0" marR="0"/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Assignments 		80% = nine assignments </a:t>
            </a:r>
          </a:p>
          <a:p>
            <a:pPr marL="594000" lvl="2"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rgbClr val="000000"/>
                </a:solidFill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Each assignment need to be completed </a:t>
            </a:r>
            <a:r>
              <a:rPr lang="en-US" altLang="zh-CN" sz="1800" dirty="0">
                <a:solidFill>
                  <a:srgbClr val="000000"/>
                </a:solidFill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using R</a:t>
            </a:r>
            <a:endParaRPr lang="en-US" sz="1800" dirty="0">
              <a:solidFill>
                <a:srgbClr val="000000"/>
              </a:solidFill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594000" lvl="2"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rgbClr val="000000"/>
                </a:solidFill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You can ask for help with assignments from the instructor and TA, No plagiarism is allowed </a:t>
            </a:r>
          </a:p>
          <a:p>
            <a:pPr marL="594000" lvl="2">
              <a:buFont typeface="Wingdings" panose="05000000000000000000" pitchFamily="2" charset="2"/>
              <a:buChar char="Ø"/>
            </a:pPr>
            <a:endParaRPr lang="en-US" dirty="0">
              <a:effectLst/>
              <a:latin typeface="Courier New" panose="02070309020205020404" pitchFamily="49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0" marR="0"/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Final Project	 	20% = 15% oral </a:t>
            </a:r>
            <a:r>
              <a:rPr lang="en-US" sz="1800">
                <a:solidFill>
                  <a:srgbClr val="000000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+ 5% </a:t>
            </a:r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written</a:t>
            </a:r>
          </a:p>
          <a:p>
            <a:pPr marL="594000" lvl="2"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rgbClr val="000000"/>
                </a:solidFill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To apply &amp; to interpret statistical procedures</a:t>
            </a:r>
          </a:p>
          <a:p>
            <a:pPr marL="594000" lvl="2"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rgbClr val="000000"/>
                </a:solidFill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To make an oral presentation of a statistical analysis</a:t>
            </a:r>
          </a:p>
          <a:p>
            <a:pPr marL="594000" lvl="2"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rgbClr val="000000"/>
                </a:solidFill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To write a report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BFE9430-7A8F-35E5-C9E4-A7F9DDD491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882091"/>
              </p:ext>
            </p:extLst>
          </p:nvPr>
        </p:nvGraphicFramePr>
        <p:xfrm>
          <a:off x="1803134" y="4705791"/>
          <a:ext cx="8585731" cy="154476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47574">
                  <a:extLst>
                    <a:ext uri="{9D8B030D-6E8A-4147-A177-3AD203B41FA5}">
                      <a16:colId xmlns:a16="http://schemas.microsoft.com/office/drawing/2014/main" val="2029491733"/>
                    </a:ext>
                  </a:extLst>
                </a:gridCol>
                <a:gridCol w="1303965">
                  <a:extLst>
                    <a:ext uri="{9D8B030D-6E8A-4147-A177-3AD203B41FA5}">
                      <a16:colId xmlns:a16="http://schemas.microsoft.com/office/drawing/2014/main" val="1287721040"/>
                    </a:ext>
                  </a:extLst>
                </a:gridCol>
                <a:gridCol w="588843">
                  <a:extLst>
                    <a:ext uri="{9D8B030D-6E8A-4147-A177-3AD203B41FA5}">
                      <a16:colId xmlns:a16="http://schemas.microsoft.com/office/drawing/2014/main" val="2759791958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3331835789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3797733126"/>
                    </a:ext>
                  </a:extLst>
                </a:gridCol>
                <a:gridCol w="1389888">
                  <a:extLst>
                    <a:ext uri="{9D8B030D-6E8A-4147-A177-3AD203B41FA5}">
                      <a16:colId xmlns:a16="http://schemas.microsoft.com/office/drawing/2014/main" val="1483450827"/>
                    </a:ext>
                  </a:extLst>
                </a:gridCol>
                <a:gridCol w="576072">
                  <a:extLst>
                    <a:ext uri="{9D8B030D-6E8A-4147-A177-3AD203B41FA5}">
                      <a16:colId xmlns:a16="http://schemas.microsoft.com/office/drawing/2014/main" val="2060752881"/>
                    </a:ext>
                  </a:extLst>
                </a:gridCol>
                <a:gridCol w="2359149">
                  <a:extLst>
                    <a:ext uri="{9D8B030D-6E8A-4147-A177-3AD203B41FA5}">
                      <a16:colId xmlns:a16="http://schemas.microsoft.com/office/drawing/2014/main" val="3458637444"/>
                    </a:ext>
                  </a:extLst>
                </a:gridCol>
              </a:tblGrid>
              <a:tr h="514921">
                <a:tc rowSpan="2">
                  <a:txBody>
                    <a:bodyPr/>
                    <a:lstStyle/>
                    <a:p>
                      <a:pPr marL="0" marR="0"/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A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/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93.0 - 100.0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B+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</a:rPr>
                        <a:t>88.0 - 89.9</a:t>
                      </a:r>
                      <a:endParaRPr lang="en-US" sz="20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C+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</a:rPr>
                        <a:t>77.0 - 79.9</a:t>
                      </a:r>
                      <a:endParaRPr lang="en-US" sz="20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</a:rPr>
                        <a:t>D+</a:t>
                      </a:r>
                      <a:endParaRPr lang="en-US" sz="20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</a:rPr>
                        <a:t>67.0 - 69.9</a:t>
                      </a:r>
                      <a:endParaRPr lang="en-US" sz="20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1793393"/>
                  </a:ext>
                </a:extLst>
              </a:tr>
              <a:tr h="51492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B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83.0 - 87.9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C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73.0 - 76.9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</a:rPr>
                        <a:t>D</a:t>
                      </a:r>
                      <a:endParaRPr lang="en-US" sz="20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</a:rPr>
                        <a:t>60.0 - 66.9</a:t>
                      </a:r>
                      <a:endParaRPr lang="en-US" sz="20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3181416"/>
                  </a:ext>
                </a:extLst>
              </a:tr>
              <a:tr h="514921">
                <a:tc>
                  <a:txBody>
                    <a:bodyPr/>
                    <a:lstStyle/>
                    <a:p>
                      <a:pPr marL="0" marR="0"/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</a:rPr>
                        <a:t>A-</a:t>
                      </a:r>
                      <a:endParaRPr lang="en-US" sz="20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</a:rPr>
                        <a:t>90.0 - 92.9</a:t>
                      </a:r>
                      <a:endParaRPr lang="en-US" sz="20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</a:rPr>
                        <a:t>B-</a:t>
                      </a:r>
                      <a:endParaRPr lang="en-US" sz="20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80.0 - 82.9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C-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70.0 - 72.9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F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0.0 - 59.9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05908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62862605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AnalogousFromLightSeed_2SEEDS">
      <a:dk1>
        <a:srgbClr val="000000"/>
      </a:dk1>
      <a:lt1>
        <a:srgbClr val="FFFFFF"/>
      </a:lt1>
      <a:dk2>
        <a:srgbClr val="22363C"/>
      </a:dk2>
      <a:lt2>
        <a:srgbClr val="E2E6E8"/>
      </a:lt2>
      <a:accent1>
        <a:srgbClr val="C18C78"/>
      </a:accent1>
      <a:accent2>
        <a:srgbClr val="CC9099"/>
      </a:accent2>
      <a:accent3>
        <a:srgbClr val="B19F77"/>
      </a:accent3>
      <a:accent4>
        <a:srgbClr val="6DAFA2"/>
      </a:accent4>
      <a:accent5>
        <a:srgbClr val="70ACBC"/>
      </a:accent5>
      <a:accent6>
        <a:srgbClr val="7893C1"/>
      </a:accent6>
      <a:hlink>
        <a:srgbClr val="5E8A9B"/>
      </a:hlink>
      <a:folHlink>
        <a:srgbClr val="7F7F7F"/>
      </a:folHlink>
    </a:clrScheme>
    <a:fontScheme name="Custom 1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2083</TotalTime>
  <Words>1353</Words>
  <Application>Microsoft Office PowerPoint</Application>
  <PresentationFormat>Widescreen</PresentationFormat>
  <Paragraphs>242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3" baseType="lpstr">
      <vt:lpstr>Arila</vt:lpstr>
      <vt:lpstr>Arial</vt:lpstr>
      <vt:lpstr>Calibri</vt:lpstr>
      <vt:lpstr>Courier New</vt:lpstr>
      <vt:lpstr>Source Sans Pro</vt:lpstr>
      <vt:lpstr>Times New Roman</vt:lpstr>
      <vt:lpstr>Wingdings</vt:lpstr>
      <vt:lpstr>Wingdings 2</vt:lpstr>
      <vt:lpstr>DividendVTI</vt:lpstr>
      <vt:lpstr>WEEK 01</vt:lpstr>
      <vt:lpstr>Yanan wu – visiting assistant professor</vt:lpstr>
      <vt:lpstr>PowerPoint Presentation</vt:lpstr>
      <vt:lpstr>Instructor office hour</vt:lpstr>
      <vt:lpstr>Ta introduction</vt:lpstr>
      <vt:lpstr>How about you?</vt:lpstr>
      <vt:lpstr>Resources</vt:lpstr>
      <vt:lpstr>Course requirements</vt:lpstr>
      <vt:lpstr>evaluation</vt:lpstr>
      <vt:lpstr>Important dates</vt:lpstr>
      <vt:lpstr>COURSE WEBSITEs ON GITHUB</vt:lpstr>
      <vt:lpstr>software</vt:lpstr>
      <vt:lpstr>Preamble</vt:lpstr>
      <vt:lpstr>R-INTRODUCTION</vt:lpstr>
      <vt:lpstr>R - Introduction</vt:lpstr>
      <vt:lpstr>R - Introduction</vt:lpstr>
      <vt:lpstr>COURSE TOPICS</vt:lpstr>
      <vt:lpstr>WEEK 01   lab session</vt:lpstr>
      <vt:lpstr>PowerPoint Presentation</vt:lpstr>
      <vt:lpstr>PowerPoint Presentation</vt:lpstr>
      <vt:lpstr>Overview of keyboard shortcuts</vt:lpstr>
      <vt:lpstr>PowerPoint Presentation</vt:lpstr>
      <vt:lpstr>PowerPoint Presentation</vt:lpstr>
      <vt:lpstr>Working directory</vt:lpstr>
      <vt:lpstr>Console window</vt:lpstr>
      <vt:lpstr>Terminate script</vt:lpstr>
      <vt:lpstr>Get help</vt:lpstr>
      <vt:lpstr>Interacting with the R-CONSOLE</vt:lpstr>
      <vt:lpstr>Variables in r</vt:lpstr>
      <vt:lpstr>PowerPoint Presentation</vt:lpstr>
      <vt:lpstr>LIST IN R</vt:lpstr>
      <vt:lpstr>Data sets</vt:lpstr>
      <vt:lpstr>WEEK 01   PRACTICES</vt:lpstr>
      <vt:lpstr>practices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Yanan Wu</dc:creator>
  <cp:lastModifiedBy>Yanan Wu</cp:lastModifiedBy>
  <cp:revision>11</cp:revision>
  <dcterms:created xsi:type="dcterms:W3CDTF">2024-12-11T19:51:45Z</dcterms:created>
  <dcterms:modified xsi:type="dcterms:W3CDTF">2025-01-11T02:22:24Z</dcterms:modified>
</cp:coreProperties>
</file>